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handoutMasterIdLst>
    <p:handoutMasterId r:id="rId25"/>
  </p:handoutMasterIdLst>
  <p:sldIdLst>
    <p:sldId id="256" r:id="rId5"/>
    <p:sldId id="257" r:id="rId6"/>
    <p:sldId id="258" r:id="rId7"/>
    <p:sldId id="259" r:id="rId8"/>
    <p:sldId id="260" r:id="rId9"/>
    <p:sldId id="261" r:id="rId10"/>
    <p:sldId id="262" r:id="rId11"/>
    <p:sldId id="263" r:id="rId12"/>
    <p:sldId id="267" r:id="rId13"/>
    <p:sldId id="268" r:id="rId14"/>
    <p:sldId id="269" r:id="rId15"/>
    <p:sldId id="291" r:id="rId16"/>
    <p:sldId id="271" r:id="rId17"/>
    <p:sldId id="272" r:id="rId18"/>
    <p:sldId id="274" r:id="rId19"/>
    <p:sldId id="273" r:id="rId20"/>
    <p:sldId id="288" r:id="rId21"/>
    <p:sldId id="289" r:id="rId22"/>
    <p:sldId id="290" r:id="rId23"/>
    <p:sldId id="275" r:id="rId2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22" d="100"/>
          <a:sy n="122" d="100"/>
        </p:scale>
        <p:origin x="96" y="168"/>
      </p:cViewPr>
      <p:guideLst/>
    </p:cSldViewPr>
  </p:slideViewPr>
  <p:notesTextViewPr>
    <p:cViewPr>
      <p:scale>
        <a:sx n="3" d="2"/>
        <a:sy n="3" d="2"/>
      </p:scale>
      <p:origin x="0" y="0"/>
    </p:cViewPr>
  </p:notesTextViewPr>
  <p:notesViewPr>
    <p:cSldViewPr snapToGrid="0">
      <p:cViewPr varScale="1">
        <p:scale>
          <a:sx n="128" d="100"/>
          <a:sy n="128" d="100"/>
        </p:scale>
        <p:origin x="20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F2900A-4C33-4EC7-A345-1BD8D66CF86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 2020 General Woodcraft Inc.     MataverdeDecking.com</a:t>
            </a:r>
          </a:p>
        </p:txBody>
      </p:sp>
    </p:spTree>
    <p:extLst>
      <p:ext uri="{BB962C8B-B14F-4D97-AF65-F5344CB8AC3E}">
        <p14:creationId xmlns:p14="http://schemas.microsoft.com/office/powerpoint/2010/main" val="34138472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0CE48-90ED-4EC0-81E7-517B7E4C29AC}"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2786228460"/>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0CE48-90ED-4EC0-81E7-517B7E4C29AC}"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206023961"/>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0CE48-90ED-4EC0-81E7-517B7E4C29AC}"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980909466"/>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0CE48-90ED-4EC0-81E7-517B7E4C29AC}"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2743275544"/>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0CE48-90ED-4EC0-81E7-517B7E4C29AC}"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034581840"/>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0CE48-90ED-4EC0-81E7-517B7E4C29AC}"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322135016"/>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0CE48-90ED-4EC0-81E7-517B7E4C29AC}"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91767090"/>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0CE48-90ED-4EC0-81E7-517B7E4C29AC}"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843287170"/>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0CE48-90ED-4EC0-81E7-517B7E4C29AC}"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933465561"/>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0CE48-90ED-4EC0-81E7-517B7E4C29AC}"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7292178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0CE48-90ED-4EC0-81E7-517B7E4C29AC}"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2449084490"/>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0CE48-90ED-4EC0-81E7-517B7E4C29AC}" type="datetimeFigureOut">
              <a:rPr lang="en-US" smtClean="0"/>
              <a:t>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4123F-3169-4BC6-A5BB-4AC7F0C9DFB1}" type="slidenum">
              <a:rPr lang="en-US" smtClean="0"/>
              <a:t>‹#›</a:t>
            </a:fld>
            <a:endParaRPr lang="en-US"/>
          </a:p>
        </p:txBody>
      </p:sp>
    </p:spTree>
    <p:extLst>
      <p:ext uri="{BB962C8B-B14F-4D97-AF65-F5344CB8AC3E}">
        <p14:creationId xmlns:p14="http://schemas.microsoft.com/office/powerpoint/2010/main" val="1087738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10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ataverdedecking.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ataverdedecking.com/" TargetMode="External"/><Relationship Id="rId2" Type="http://schemas.openxmlformats.org/officeDocument/2006/relationships/hyperlink" Target="https://www.mataverdedecking.com/deck-construction-101-course-registr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F323A5-FB1D-4742-8A1B-AEBDA1709F6F}"/>
              </a:ext>
            </a:extLst>
          </p:cNvPr>
          <p:cNvSpPr>
            <a:spLocks noGrp="1"/>
          </p:cNvSpPr>
          <p:nvPr>
            <p:ph type="ctrTitle"/>
          </p:nvPr>
        </p:nvSpPr>
        <p:spPr>
          <a:xfrm>
            <a:off x="1848465" y="2536799"/>
            <a:ext cx="8495070" cy="1784402"/>
          </a:xfrm>
        </p:spPr>
        <p:txBody>
          <a:bodyPr anchor="b">
            <a:normAutofit/>
          </a:bodyPr>
          <a:lstStyle/>
          <a:p>
            <a:r>
              <a:rPr lang="en-US" sz="4400" b="1" dirty="0">
                <a:solidFill>
                  <a:srgbClr val="FFFFFF"/>
                </a:solidFill>
                <a:latin typeface="Verdana" panose="020B0604030504040204" pitchFamily="34" charset="0"/>
                <a:ea typeface="Verdana" panose="020B0604030504040204" pitchFamily="34" charset="0"/>
              </a:rPr>
              <a:t>DECK CONSTRUCTION 101</a:t>
            </a:r>
          </a:p>
        </p:txBody>
      </p:sp>
      <p:sp>
        <p:nvSpPr>
          <p:cNvPr id="3" name="Subtitle 2">
            <a:extLst>
              <a:ext uri="{FF2B5EF4-FFF2-40B4-BE49-F238E27FC236}">
                <a16:creationId xmlns:a16="http://schemas.microsoft.com/office/drawing/2014/main" id="{7E67F87C-C4FB-4B7C-AF44-F9CC46E58C4A}"/>
              </a:ext>
            </a:extLst>
          </p:cNvPr>
          <p:cNvSpPr>
            <a:spLocks noGrp="1"/>
          </p:cNvSpPr>
          <p:nvPr>
            <p:ph type="subTitle" idx="1"/>
          </p:nvPr>
        </p:nvSpPr>
        <p:spPr>
          <a:xfrm>
            <a:off x="1848465" y="4333175"/>
            <a:ext cx="8495070" cy="904005"/>
          </a:xfrm>
        </p:spPr>
        <p:txBody>
          <a:bodyPr>
            <a:normAutofit/>
          </a:bodyPr>
          <a:lstStyle/>
          <a:p>
            <a:r>
              <a:rPr lang="en-US" dirty="0">
                <a:solidFill>
                  <a:srgbClr val="FFFFFF"/>
                </a:solidFill>
              </a:rPr>
              <a:t>PROFESSIONAL TRAINING OUTLINE</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497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9E50E58C-81C2-4C79-B74D-B1C8A46A6FF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7115" y="1667215"/>
            <a:ext cx="1517772" cy="584246"/>
          </a:xfrm>
          <a:prstGeom prst="rect">
            <a:avLst/>
          </a:prstGeom>
        </p:spPr>
      </p:pic>
      <p:sp>
        <p:nvSpPr>
          <p:cNvPr id="4" name="TextBox 3">
            <a:extLst>
              <a:ext uri="{FF2B5EF4-FFF2-40B4-BE49-F238E27FC236}">
                <a16:creationId xmlns:a16="http://schemas.microsoft.com/office/drawing/2014/main" id="{E848785C-F7FC-445F-874C-D535BFD813E1}"/>
              </a:ext>
            </a:extLst>
          </p:cNvPr>
          <p:cNvSpPr txBox="1"/>
          <p:nvPr/>
        </p:nvSpPr>
        <p:spPr>
          <a:xfrm>
            <a:off x="9645168" y="6360387"/>
            <a:ext cx="2430380" cy="300082"/>
          </a:xfrm>
          <a:prstGeom prst="rect">
            <a:avLst/>
          </a:prstGeom>
          <a:noFill/>
        </p:spPr>
        <p:txBody>
          <a:bodyPr wrap="square" rtlCol="0">
            <a:spAutoFit/>
          </a:bodyPr>
          <a:lstStyle/>
          <a:p>
            <a:pPr>
              <a:spcAft>
                <a:spcPts val="600"/>
              </a:spcAft>
            </a:pPr>
            <a:r>
              <a:rPr lang="en-US" sz="1350" dirty="0">
                <a:solidFill>
                  <a:schemeClr val="bg2">
                    <a:lumMod val="50000"/>
                  </a:schemeClr>
                </a:solidFill>
              </a:rPr>
              <a:t>© 2024 General Woodcraft Inc</a:t>
            </a:r>
          </a:p>
        </p:txBody>
      </p:sp>
      <p:sp>
        <p:nvSpPr>
          <p:cNvPr id="6" name="TextBox 5">
            <a:extLst>
              <a:ext uri="{FF2B5EF4-FFF2-40B4-BE49-F238E27FC236}">
                <a16:creationId xmlns:a16="http://schemas.microsoft.com/office/drawing/2014/main" id="{4238B968-E7F3-4F2C-908F-228DC0271ED7}"/>
              </a:ext>
            </a:extLst>
          </p:cNvPr>
          <p:cNvSpPr txBox="1"/>
          <p:nvPr/>
        </p:nvSpPr>
        <p:spPr>
          <a:xfrm>
            <a:off x="914400" y="5244785"/>
            <a:ext cx="10363200" cy="369332"/>
          </a:xfrm>
          <a:prstGeom prst="rect">
            <a:avLst/>
          </a:prstGeom>
          <a:noFill/>
        </p:spPr>
        <p:txBody>
          <a:bodyPr wrap="square" rtlCol="0">
            <a:spAutoFit/>
          </a:bodyPr>
          <a:lstStyle/>
          <a:p>
            <a:pPr algn="ctr"/>
            <a:r>
              <a:rPr lang="en-US" i="1" dirty="0">
                <a:solidFill>
                  <a:schemeClr val="bg1"/>
                </a:solidFill>
              </a:rPr>
              <a:t>Brought to you by General Woodcraft, Inc. and </a:t>
            </a:r>
            <a:r>
              <a:rPr lang="en-US" i="1" dirty="0">
                <a:solidFill>
                  <a:schemeClr val="bg1"/>
                </a:solidFill>
                <a:hlinkClick r:id="rId3">
                  <a:extLst>
                    <a:ext uri="{A12FA001-AC4F-418D-AE19-62706E023703}">
                      <ahyp:hlinkClr xmlns:ahyp="http://schemas.microsoft.com/office/drawing/2018/hyperlinkcolor" val="tx"/>
                    </a:ext>
                  </a:extLst>
                </a:hlinkClick>
              </a:rPr>
              <a:t>MataverdeDecking.com</a:t>
            </a:r>
            <a:r>
              <a:rPr lang="en-US" i="1" dirty="0">
                <a:solidFill>
                  <a:schemeClr val="bg1"/>
                </a:solidFill>
              </a:rPr>
              <a:t>, New London, CT and Cotati, CA</a:t>
            </a:r>
          </a:p>
        </p:txBody>
      </p:sp>
    </p:spTree>
    <p:extLst>
      <p:ext uri="{BB962C8B-B14F-4D97-AF65-F5344CB8AC3E}">
        <p14:creationId xmlns:p14="http://schemas.microsoft.com/office/powerpoint/2010/main" val="2497838127"/>
      </p:ext>
    </p:extLst>
  </p:cSld>
  <p:clrMapOvr>
    <a:masterClrMapping/>
  </p:clrMapOvr>
  <p:transition spd="slow" advTm="600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DECK BRIDGING">
            <a:extLst>
              <a:ext uri="{FF2B5EF4-FFF2-40B4-BE49-F238E27FC236}">
                <a16:creationId xmlns:a16="http://schemas.microsoft.com/office/drawing/2014/main" id="{4E078013-350F-47D3-B05D-67FB42945410}"/>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3" y="2522949"/>
            <a:ext cx="5170219" cy="3402363"/>
          </a:xfrm>
        </p:spPr>
        <p:txBody>
          <a:bodyPr vert="horz" lIns="91440" tIns="45720" rIns="91440" bIns="45720" rtlCol="0" anchor="t">
            <a:normAutofit/>
          </a:bodyPr>
          <a:lstStyle/>
          <a:p>
            <a:pPr marL="0" indent="0">
              <a:buNone/>
            </a:pPr>
            <a:r>
              <a:rPr lang="en-US" b="1" dirty="0"/>
              <a:t>Bridging:</a:t>
            </a:r>
            <a:r>
              <a:rPr lang="en-US" dirty="0"/>
              <a:t> </a:t>
            </a:r>
          </a:p>
          <a:p>
            <a:pPr marL="0" indent="0">
              <a:buNone/>
            </a:pPr>
            <a:r>
              <a:rPr lang="en-US" dirty="0"/>
              <a:t>Short pieces of lumber between joists that strengthen the framing. They are designed to prevent the joists from twisting.</a:t>
            </a:r>
          </a:p>
        </p:txBody>
      </p:sp>
      <p:sp>
        <p:nvSpPr>
          <p:cNvPr id="11" name="Rectangle 10">
            <a:extLst>
              <a:ext uri="{FF2B5EF4-FFF2-40B4-BE49-F238E27FC236}">
                <a16:creationId xmlns:a16="http://schemas.microsoft.com/office/drawing/2014/main" id="{55C18C51-9349-4599-86B3-3DD0C653D3EB}"/>
              </a:ext>
            </a:extLst>
          </p:cNvPr>
          <p:cNvSpPr/>
          <p:nvPr/>
        </p:nvSpPr>
        <p:spPr>
          <a:xfrm>
            <a:off x="-111967" y="856488"/>
            <a:ext cx="373224" cy="108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39F6BC-0778-45CC-B562-52A0CFAE5B78}"/>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3951735976"/>
      </p:ext>
    </p:extLst>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DECK FOOTINGS">
            <a:extLst>
              <a:ext uri="{FF2B5EF4-FFF2-40B4-BE49-F238E27FC236}">
                <a16:creationId xmlns:a16="http://schemas.microsoft.com/office/drawing/2014/main" id="{2E64509B-15F7-4029-9E6C-914EBDC0B787}"/>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endParaRPr lang="en-US" sz="3400" dirty="0">
              <a:solidFill>
                <a:schemeClr val="accent6">
                  <a:lumMod val="75000"/>
                </a:schemeClr>
              </a:solidFill>
            </a:endParaRP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522949"/>
            <a:ext cx="5065776" cy="3402363"/>
          </a:xfrm>
        </p:spPr>
        <p:txBody>
          <a:bodyPr vert="horz" lIns="91440" tIns="45720" rIns="91440" bIns="45720" rtlCol="0" anchor="t">
            <a:noAutofit/>
          </a:bodyPr>
          <a:lstStyle/>
          <a:p>
            <a:pPr marL="0" indent="0">
              <a:buNone/>
            </a:pPr>
            <a:r>
              <a:rPr lang="en-US" b="1" dirty="0"/>
              <a:t>Footings:</a:t>
            </a:r>
            <a:r>
              <a:rPr lang="en-US" dirty="0"/>
              <a:t> </a:t>
            </a:r>
          </a:p>
          <a:p>
            <a:pPr marL="0" indent="0">
              <a:buNone/>
            </a:pPr>
            <a:r>
              <a:rPr lang="en-US" sz="2400" dirty="0"/>
              <a:t>Concrete columns below grade that support the posts and, thus, the deck. On sites where the soil freezes and thaws, concrete is poured in an above-grade form and a cylindrical hole. </a:t>
            </a:r>
          </a:p>
          <a:p>
            <a:pPr marL="0" indent="0">
              <a:buNone/>
            </a:pPr>
            <a:r>
              <a:rPr lang="en-US" sz="2400" dirty="0"/>
              <a:t>Footings are typically required for all attached decks. Ask your building department for footing depths and code requirements in your area.</a:t>
            </a:r>
          </a:p>
        </p:txBody>
      </p:sp>
      <p:sp>
        <p:nvSpPr>
          <p:cNvPr id="4" name="Rectangle 3">
            <a:extLst>
              <a:ext uri="{FF2B5EF4-FFF2-40B4-BE49-F238E27FC236}">
                <a16:creationId xmlns:a16="http://schemas.microsoft.com/office/drawing/2014/main" id="{FAA82D1B-A6FE-4FAA-BF0E-F7B0AF22050A}"/>
              </a:ext>
            </a:extLst>
          </p:cNvPr>
          <p:cNvSpPr/>
          <p:nvPr/>
        </p:nvSpPr>
        <p:spPr>
          <a:xfrm>
            <a:off x="-111967" y="856488"/>
            <a:ext cx="373224" cy="108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8BE9BD-98C7-43AE-A5D0-8DB963679DB0}"/>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1007193400"/>
      </p:ext>
    </p:extLst>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wooden bench&#10;&#10;Description automatically generated">
            <a:extLst>
              <a:ext uri="{FF2B5EF4-FFF2-40B4-BE49-F238E27FC236}">
                <a16:creationId xmlns:a16="http://schemas.microsoft.com/office/drawing/2014/main" id="{F7760803-B44D-4EF6-9090-01BDC6B5483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86" name="Freeform: Shape 85">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8" name="Freeform: Shape 87">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endParaRPr lang="en-US" sz="3400" dirty="0">
              <a:solidFill>
                <a:schemeClr val="accent6">
                  <a:lumMod val="75000"/>
                </a:schemeClr>
              </a:solidFill>
            </a:endParaRPr>
          </a:p>
        </p:txBody>
      </p:sp>
      <p:sp>
        <p:nvSpPr>
          <p:cNvPr id="90" name="Rectangle 89">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 name="Rectangle 91">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522949"/>
            <a:ext cx="5065776" cy="3402363"/>
          </a:xfrm>
        </p:spPr>
        <p:txBody>
          <a:bodyPr vert="horz" lIns="91440" tIns="45720" rIns="91440" bIns="45720" rtlCol="0" anchor="t">
            <a:normAutofit/>
          </a:bodyPr>
          <a:lstStyle/>
          <a:p>
            <a:pPr marL="0" indent="0">
              <a:buNone/>
            </a:pPr>
            <a:r>
              <a:rPr lang="en-US" sz="2400" b="1" dirty="0"/>
              <a:t>Joists:</a:t>
            </a:r>
            <a:r>
              <a:rPr lang="en-US" sz="2400" dirty="0"/>
              <a:t> </a:t>
            </a:r>
          </a:p>
          <a:p>
            <a:pPr marL="0" indent="0">
              <a:buNone/>
            </a:pPr>
            <a:r>
              <a:rPr lang="en-US" sz="2400" dirty="0"/>
              <a:t>Horizontal framing members (usually 2x stock) fastened on top of the beam or flush with the ledger to support the decking. A header is fastened to the ends of the deck’s interior joists. Rim joists or end joists are the outermost joists parallel to the ledger.</a:t>
            </a:r>
          </a:p>
        </p:txBody>
      </p:sp>
      <p:sp>
        <p:nvSpPr>
          <p:cNvPr id="4" name="Rectangle 3">
            <a:extLst>
              <a:ext uri="{FF2B5EF4-FFF2-40B4-BE49-F238E27FC236}">
                <a16:creationId xmlns:a16="http://schemas.microsoft.com/office/drawing/2014/main" id="{FAA82D1B-A6FE-4FAA-BF0E-F7B0AF22050A}"/>
              </a:ext>
            </a:extLst>
          </p:cNvPr>
          <p:cNvSpPr/>
          <p:nvPr/>
        </p:nvSpPr>
        <p:spPr>
          <a:xfrm>
            <a:off x="-111967" y="856488"/>
            <a:ext cx="373224" cy="108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73246CE-9D0E-48E2-88FB-801BB00C317E}"/>
              </a:ext>
            </a:extLst>
          </p:cNvPr>
          <p:cNvSpPr txBox="1"/>
          <p:nvPr/>
        </p:nvSpPr>
        <p:spPr>
          <a:xfrm>
            <a:off x="9612454" y="6355544"/>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1310885080"/>
      </p:ext>
    </p:extLst>
  </p:cSld>
  <p:clrMapOvr>
    <a:masterClrMapping/>
  </p:clrMapOvr>
  <p:transition spd="slow" advTm="10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ledger board">
            <a:extLst>
              <a:ext uri="{FF2B5EF4-FFF2-40B4-BE49-F238E27FC236}">
                <a16:creationId xmlns:a16="http://schemas.microsoft.com/office/drawing/2014/main" id="{0AD3D5DA-77BF-404F-98BE-CD2832B10CEC}"/>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522949"/>
            <a:ext cx="5065776" cy="3402363"/>
          </a:xfrm>
        </p:spPr>
        <p:txBody>
          <a:bodyPr vert="horz" lIns="91440" tIns="45720" rIns="91440" bIns="45720" rtlCol="0" anchor="t">
            <a:normAutofit/>
          </a:bodyPr>
          <a:lstStyle/>
          <a:p>
            <a:pPr marL="0" indent="0">
              <a:buNone/>
            </a:pPr>
            <a:r>
              <a:rPr lang="en-US" b="1" dirty="0"/>
              <a:t>Ledger:</a:t>
            </a:r>
          </a:p>
          <a:p>
            <a:pPr marL="0" indent="0">
              <a:buNone/>
            </a:pPr>
            <a:r>
              <a:rPr lang="en-US" dirty="0"/>
              <a:t>A board (usually 2x stock) attaches to the house to support one side of the deck.</a:t>
            </a:r>
          </a:p>
          <a:p>
            <a:pPr marL="0" indent="0">
              <a:buNone/>
            </a:pPr>
            <a:r>
              <a:rPr lang="en-US" dirty="0"/>
              <a:t>Proper fastening is required by building codes.</a:t>
            </a:r>
          </a:p>
        </p:txBody>
      </p:sp>
      <p:sp>
        <p:nvSpPr>
          <p:cNvPr id="11" name="Rectangle 10">
            <a:extLst>
              <a:ext uri="{FF2B5EF4-FFF2-40B4-BE49-F238E27FC236}">
                <a16:creationId xmlns:a16="http://schemas.microsoft.com/office/drawing/2014/main" id="{CFFD7CFF-80D2-484D-8653-15A22DDDB2A4}"/>
              </a:ext>
            </a:extLst>
          </p:cNvPr>
          <p:cNvSpPr/>
          <p:nvPr/>
        </p:nvSpPr>
        <p:spPr>
          <a:xfrm>
            <a:off x="-111967" y="856488"/>
            <a:ext cx="373224" cy="108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A5ECAD-1D53-4ADE-B712-1A9A8B151951}"/>
              </a:ext>
            </a:extLst>
          </p:cNvPr>
          <p:cNvSpPr txBox="1"/>
          <p:nvPr/>
        </p:nvSpPr>
        <p:spPr>
          <a:xfrm>
            <a:off x="9682792" y="6449329"/>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2361923016"/>
      </p:ext>
    </p:extLst>
  </p:cSld>
  <p:clrMapOvr>
    <a:masterClrMapping/>
  </p:clrMapOvr>
  <p:transition spd="slow" advTm="1000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deck posts">
            <a:extLst>
              <a:ext uri="{FF2B5EF4-FFF2-40B4-BE49-F238E27FC236}">
                <a16:creationId xmlns:a16="http://schemas.microsoft.com/office/drawing/2014/main" id="{651F3DFE-BFA6-4A41-942E-BB4EF9B4F346}"/>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endParaRPr lang="en-US" sz="3400" dirty="0">
              <a:solidFill>
                <a:schemeClr val="accent6">
                  <a:lumMod val="75000"/>
                </a:schemeClr>
              </a:solidFill>
            </a:endParaRP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522949"/>
            <a:ext cx="5065776" cy="3402363"/>
          </a:xfrm>
        </p:spPr>
        <p:txBody>
          <a:bodyPr vert="horz" lIns="91440" tIns="45720" rIns="91440" bIns="45720" rtlCol="0" anchor="t">
            <a:normAutofit/>
          </a:bodyPr>
          <a:lstStyle/>
          <a:p>
            <a:pPr marL="0" indent="0">
              <a:buNone/>
            </a:pPr>
            <a:r>
              <a:rPr lang="en-US" sz="2400" b="1" dirty="0"/>
              <a:t>Posts:</a:t>
            </a:r>
            <a:r>
              <a:rPr lang="en-US" sz="2400" dirty="0"/>
              <a:t> </a:t>
            </a:r>
          </a:p>
          <a:p>
            <a:pPr marL="0" indent="0">
              <a:buNone/>
            </a:pPr>
            <a:r>
              <a:rPr lang="en-US" sz="2400" dirty="0"/>
              <a:t>Timbers (usually 4x or 6x) set vertically to support the deck framing. Posts are used on all but the shortest decks. The posts can be cut off below the deck surface, or they may rise above the surface to provide support for the railing. Posts should rest on top of concrete footings.</a:t>
            </a:r>
          </a:p>
        </p:txBody>
      </p:sp>
      <p:sp>
        <p:nvSpPr>
          <p:cNvPr id="11" name="Rectangle 10">
            <a:extLst>
              <a:ext uri="{FF2B5EF4-FFF2-40B4-BE49-F238E27FC236}">
                <a16:creationId xmlns:a16="http://schemas.microsoft.com/office/drawing/2014/main" id="{7464160F-3C0E-475E-9822-5E4BCF8F87BA}"/>
              </a:ext>
            </a:extLst>
          </p:cNvPr>
          <p:cNvSpPr/>
          <p:nvPr/>
        </p:nvSpPr>
        <p:spPr>
          <a:xfrm>
            <a:off x="-111967" y="856488"/>
            <a:ext cx="373224" cy="108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6140658-8051-4730-BBCB-7E9798DF7600}"/>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915096967"/>
      </p:ext>
    </p:extLst>
  </p:cSld>
  <p:clrMapOvr>
    <a:masterClrMapping/>
  </p:clrMapOvr>
  <p:transition spd="slow" advTm="10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mage result for deck stair assembly">
            <a:extLst>
              <a:ext uri="{FF2B5EF4-FFF2-40B4-BE49-F238E27FC236}">
                <a16:creationId xmlns:a16="http://schemas.microsoft.com/office/drawing/2014/main" id="{11CE156C-C081-4AAB-A20B-765901F8B945}"/>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506171"/>
            <a:ext cx="5065776" cy="3911407"/>
          </a:xfrm>
        </p:spPr>
        <p:txBody>
          <a:bodyPr vert="horz" lIns="91440" tIns="45720" rIns="91440" bIns="45720" rtlCol="0" anchor="t">
            <a:normAutofit lnSpcReduction="10000"/>
          </a:bodyPr>
          <a:lstStyle/>
          <a:p>
            <a:pPr marL="0" indent="0">
              <a:buNone/>
            </a:pPr>
            <a:r>
              <a:rPr lang="en-US" sz="2400" b="1" dirty="0"/>
              <a:t>Stairs:</a:t>
            </a:r>
          </a:p>
          <a:p>
            <a:pPr marL="0" indent="0">
              <a:buNone/>
            </a:pPr>
            <a:r>
              <a:rPr lang="en-US" sz="2400" b="1" dirty="0"/>
              <a:t>Risers </a:t>
            </a:r>
            <a:r>
              <a:rPr lang="en-US" sz="2400" dirty="0"/>
              <a:t>Boards covering the vertical spaces between stairway treads. (Often omitted on deck steps and other exterior steps.)</a:t>
            </a:r>
          </a:p>
          <a:p>
            <a:pPr marL="0" indent="0">
              <a:buNone/>
            </a:pPr>
            <a:r>
              <a:rPr lang="en-US" sz="2400" b="1" dirty="0"/>
              <a:t>Stringers</a:t>
            </a:r>
            <a:r>
              <a:rPr lang="en-US" sz="2400" dirty="0"/>
              <a:t> Long, diagonal framing parts (usually 2x12s) that support stair treads. They are usually notched. </a:t>
            </a:r>
          </a:p>
          <a:p>
            <a:pPr marL="0" indent="0">
              <a:buNone/>
            </a:pPr>
            <a:r>
              <a:rPr lang="en-US" sz="2400" b="1" dirty="0"/>
              <a:t>Treads</a:t>
            </a:r>
            <a:r>
              <a:rPr lang="en-US" sz="2400" dirty="0"/>
              <a:t> The horizontal stepping surfaces of a stairway. The stair treads are attached to the stringers.</a:t>
            </a:r>
          </a:p>
          <a:p>
            <a:pPr marL="0"/>
            <a:endParaRPr lang="en-US" sz="2000" dirty="0"/>
          </a:p>
          <a:p>
            <a:pPr marL="0"/>
            <a:endParaRPr lang="en-US" sz="2000" dirty="0"/>
          </a:p>
        </p:txBody>
      </p:sp>
      <p:sp>
        <p:nvSpPr>
          <p:cNvPr id="11" name="TextBox 10">
            <a:extLst>
              <a:ext uri="{FF2B5EF4-FFF2-40B4-BE49-F238E27FC236}">
                <a16:creationId xmlns:a16="http://schemas.microsoft.com/office/drawing/2014/main" id="{0580990A-2B2A-4B23-B1C1-8C8F6146A811}"/>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
        <p:nvSpPr>
          <p:cNvPr id="4" name="Rectangle 3">
            <a:extLst>
              <a:ext uri="{FF2B5EF4-FFF2-40B4-BE49-F238E27FC236}">
                <a16:creationId xmlns:a16="http://schemas.microsoft.com/office/drawing/2014/main" id="{C9EF2272-BF33-417D-A8F1-B923FE502D5A}"/>
              </a:ext>
            </a:extLst>
          </p:cNvPr>
          <p:cNvSpPr/>
          <p:nvPr/>
        </p:nvSpPr>
        <p:spPr>
          <a:xfrm>
            <a:off x="0" y="937846"/>
            <a:ext cx="281354" cy="1162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052726"/>
      </p:ext>
    </p:extLst>
  </p:cSld>
  <p:clrMapOvr>
    <a:masterClrMapping/>
  </p:clrMapOvr>
  <p:transition spd="slow" advTm="10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Image result for deck railing components">
            <a:extLst>
              <a:ext uri="{FF2B5EF4-FFF2-40B4-BE49-F238E27FC236}">
                <a16:creationId xmlns:a16="http://schemas.microsoft.com/office/drawing/2014/main" id="{F32303AC-177A-4B1C-83FE-C58DD591B1F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83021" y="-327691"/>
            <a:ext cx="7519011" cy="7401042"/>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p>
        </p:txBody>
      </p:sp>
      <p:sp>
        <p:nvSpPr>
          <p:cNvPr id="81" name="Rectangle 8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446051"/>
            <a:ext cx="5065776" cy="3709958"/>
          </a:xfrm>
        </p:spPr>
        <p:txBody>
          <a:bodyPr vert="horz" lIns="91440" tIns="45720" rIns="91440" bIns="45720" rtlCol="0" anchor="t">
            <a:normAutofit lnSpcReduction="10000"/>
          </a:bodyPr>
          <a:lstStyle/>
          <a:p>
            <a:pPr marL="0" indent="0">
              <a:buNone/>
            </a:pPr>
            <a:r>
              <a:rPr lang="en-US" sz="2400" b="1" dirty="0"/>
              <a:t>Railing:</a:t>
            </a:r>
            <a:r>
              <a:rPr lang="en-US" sz="2400" dirty="0"/>
              <a:t> </a:t>
            </a:r>
          </a:p>
          <a:p>
            <a:pPr marL="0" indent="0">
              <a:buNone/>
            </a:pPr>
            <a:r>
              <a:rPr lang="en-US" sz="2400" dirty="0"/>
              <a:t>The assembly made of rails, rail posts, cap rails, and balusters or spindles. The balusters, the smallest vertical components, are positioned to fill the space between the top and bottom rails and between rail posts. </a:t>
            </a:r>
          </a:p>
          <a:p>
            <a:pPr marL="0" indent="0">
              <a:buNone/>
            </a:pPr>
            <a:r>
              <a:rPr lang="en-US" sz="2400" dirty="0"/>
              <a:t>Regardless of material used, there are code requirements for the height of the railing and spacing of the balusters that must be met.</a:t>
            </a:r>
          </a:p>
          <a:p>
            <a:pPr marL="0"/>
            <a:endParaRPr lang="en-US" sz="2000" dirty="0"/>
          </a:p>
        </p:txBody>
      </p:sp>
      <p:sp>
        <p:nvSpPr>
          <p:cNvPr id="11" name="TextBox 10">
            <a:extLst>
              <a:ext uri="{FF2B5EF4-FFF2-40B4-BE49-F238E27FC236}">
                <a16:creationId xmlns:a16="http://schemas.microsoft.com/office/drawing/2014/main" id="{A1CF6AFA-9C9B-493B-838A-FE3D84ADA670}"/>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
        <p:nvSpPr>
          <p:cNvPr id="4" name="Rectangle 3">
            <a:extLst>
              <a:ext uri="{FF2B5EF4-FFF2-40B4-BE49-F238E27FC236}">
                <a16:creationId xmlns:a16="http://schemas.microsoft.com/office/drawing/2014/main" id="{5F61E6DA-2B9F-4E50-BF39-F3F467D7788C}"/>
              </a:ext>
            </a:extLst>
          </p:cNvPr>
          <p:cNvSpPr/>
          <p:nvPr/>
        </p:nvSpPr>
        <p:spPr>
          <a:xfrm>
            <a:off x="0" y="1016000"/>
            <a:ext cx="164872" cy="961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352165"/>
      </p:ext>
    </p:extLst>
  </p:cSld>
  <p:clrMapOvr>
    <a:masterClrMapping/>
  </p:clrMapOvr>
  <p:transition spd="slow" advTm="1000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0" name="Picture 4" descr="Ipe_Decking_with_Dekorator_Rail_System.jpg">
            <a:extLst>
              <a:ext uri="{FF2B5EF4-FFF2-40B4-BE49-F238E27FC236}">
                <a16:creationId xmlns:a16="http://schemas.microsoft.com/office/drawing/2014/main" id="{3CEC6292-D5BD-4A91-8A0C-89CFB22A1166}"/>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 b="-2"/>
          <a:stretch/>
        </p:blipFill>
        <p:spPr bwMode="auto">
          <a:xfrm>
            <a:off x="1711637" y="1898516"/>
            <a:ext cx="4303869" cy="3060968"/>
          </a:xfrm>
          <a:prstGeom prst="rect">
            <a:avLst/>
          </a:prstGeom>
          <a:extLst>
            <a:ext uri="{909E8E84-426E-40DD-AFC4-6F175D3DCCD1}">
              <a14:hiddenFill xmlns:a14="http://schemas.microsoft.com/office/drawing/2010/main">
                <a:solidFill>
                  <a:srgbClr val="FFFFFF"/>
                </a:solidFill>
              </a14:hiddenFill>
            </a:ext>
          </a:extLst>
        </p:spPr>
      </p:pic>
      <p:pic>
        <p:nvPicPr>
          <p:cNvPr id="19458" name="Picture 2" descr="Mataverde_Ipe_Deck_Railing_system.jpg">
            <a:extLst>
              <a:ext uri="{FF2B5EF4-FFF2-40B4-BE49-F238E27FC236}">
                <a16:creationId xmlns:a16="http://schemas.microsoft.com/office/drawing/2014/main" id="{34FBFEEA-3F41-474F-927D-4B5E35FBE7C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
          <a:stretch/>
        </p:blipFill>
        <p:spPr bwMode="auto">
          <a:xfrm>
            <a:off x="6176495" y="1898516"/>
            <a:ext cx="4303868" cy="3060968"/>
          </a:xfrm>
          <a:prstGeom prst="rect">
            <a:avLst/>
          </a:prstGeom>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A3AB4210-C73A-4DB7-B4E3-6581F4CAFA46}"/>
              </a:ext>
            </a:extLst>
          </p:cNvPr>
          <p:cNvSpPr txBox="1">
            <a:spLocks/>
          </p:cNvSpPr>
          <p:nvPr/>
        </p:nvSpPr>
        <p:spPr>
          <a:xfrm>
            <a:off x="1524000" y="4788347"/>
            <a:ext cx="9144000" cy="89525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accent6">
                    <a:lumMod val="75000"/>
                  </a:schemeClr>
                </a:solidFill>
                <a:latin typeface="Verdana" panose="020B0604030504040204" pitchFamily="34" charset="0"/>
                <a:ea typeface="Verdana" panose="020B0604030504040204" pitchFamily="34" charset="0"/>
              </a:rPr>
              <a:t>Railings come in many options of configuration and materials</a:t>
            </a:r>
            <a:endParaRPr lang="en-US" sz="1800" b="1" dirty="0"/>
          </a:p>
        </p:txBody>
      </p:sp>
      <p:sp>
        <p:nvSpPr>
          <p:cNvPr id="4" name="Title 3">
            <a:extLst>
              <a:ext uri="{FF2B5EF4-FFF2-40B4-BE49-F238E27FC236}">
                <a16:creationId xmlns:a16="http://schemas.microsoft.com/office/drawing/2014/main" id="{96EE8B20-9934-4954-9600-E6C68AEFC25C}"/>
              </a:ext>
            </a:extLst>
          </p:cNvPr>
          <p:cNvSpPr>
            <a:spLocks noGrp="1"/>
          </p:cNvSpPr>
          <p:nvPr>
            <p:ph type="title"/>
          </p:nvPr>
        </p:nvSpPr>
        <p:spPr>
          <a:xfrm>
            <a:off x="1649114" y="836057"/>
            <a:ext cx="5658270" cy="1062459"/>
          </a:xfrm>
        </p:spPr>
        <p:txBody>
          <a:bodyPr>
            <a:normAutofit/>
          </a:bodyPr>
          <a:lstStyle/>
          <a:p>
            <a:r>
              <a:rPr lang="en-US" b="1" dirty="0">
                <a:solidFill>
                  <a:schemeClr val="accent6">
                    <a:lumMod val="75000"/>
                  </a:schemeClr>
                </a:solidFill>
              </a:rPr>
              <a:t>Deck Railing Systems</a:t>
            </a:r>
          </a:p>
        </p:txBody>
      </p:sp>
      <p:sp>
        <p:nvSpPr>
          <p:cNvPr id="6" name="TextBox 5">
            <a:extLst>
              <a:ext uri="{FF2B5EF4-FFF2-40B4-BE49-F238E27FC236}">
                <a16:creationId xmlns:a16="http://schemas.microsoft.com/office/drawing/2014/main" id="{D3F54A60-98FB-400C-B687-28DC7C635425}"/>
              </a:ext>
            </a:extLst>
          </p:cNvPr>
          <p:cNvSpPr txBox="1"/>
          <p:nvPr/>
        </p:nvSpPr>
        <p:spPr>
          <a:xfrm>
            <a:off x="9636574" y="6426357"/>
            <a:ext cx="2430380" cy="300082"/>
          </a:xfrm>
          <a:prstGeom prst="rect">
            <a:avLst/>
          </a:prstGeom>
          <a:noFill/>
        </p:spPr>
        <p:txBody>
          <a:bodyPr wrap="square" rtlCol="0">
            <a:spAutoFit/>
          </a:bodyPr>
          <a:lstStyle/>
          <a:p>
            <a:r>
              <a:rPr lang="en-US" sz="1350" dirty="0">
                <a:solidFill>
                  <a:schemeClr val="bg2"/>
                </a:solidFill>
              </a:rPr>
              <a:t>© 2024 General Woodcraft Inc</a:t>
            </a:r>
          </a:p>
        </p:txBody>
      </p:sp>
    </p:spTree>
    <p:extLst>
      <p:ext uri="{BB962C8B-B14F-4D97-AF65-F5344CB8AC3E}">
        <p14:creationId xmlns:p14="http://schemas.microsoft.com/office/powerpoint/2010/main" val="2267968961"/>
      </p:ext>
    </p:extLst>
  </p:cSld>
  <p:clrMapOvr>
    <a:masterClrMapping/>
  </p:clrMapOvr>
  <p:transition spd="slow" advTm="1000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4" name="Picture 4" descr="Ipe decking with composite railing">
            <a:extLst>
              <a:ext uri="{FF2B5EF4-FFF2-40B4-BE49-F238E27FC236}">
                <a16:creationId xmlns:a16="http://schemas.microsoft.com/office/drawing/2014/main" id="{82BAAD75-6DA8-415B-9920-1FDE11D18783}"/>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
          <a:stretch/>
        </p:blipFill>
        <p:spPr bwMode="auto">
          <a:xfrm>
            <a:off x="1792131" y="1898516"/>
            <a:ext cx="4303869" cy="3060968"/>
          </a:xfrm>
          <a:prstGeom prst="rect">
            <a:avLst/>
          </a:prstGeom>
          <a:extLst>
            <a:ext uri="{909E8E84-426E-40DD-AFC4-6F175D3DCCD1}">
              <a14:hiddenFill xmlns:a14="http://schemas.microsoft.com/office/drawing/2010/main">
                <a:solidFill>
                  <a:srgbClr val="FFFFFF"/>
                </a:solidFill>
              </a14:hiddenFill>
            </a:ext>
          </a:extLst>
        </p:spPr>
      </p:pic>
      <p:pic>
        <p:nvPicPr>
          <p:cNvPr id="20482" name="Picture 2" descr="Vinyl rail system for your hardwood deck">
            <a:extLst>
              <a:ext uri="{FF2B5EF4-FFF2-40B4-BE49-F238E27FC236}">
                <a16:creationId xmlns:a16="http://schemas.microsoft.com/office/drawing/2014/main" id="{87404EDD-3F34-4482-B8D2-1A502B04A27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
          <a:stretch/>
        </p:blipFill>
        <p:spPr bwMode="auto">
          <a:xfrm>
            <a:off x="6176494" y="1898516"/>
            <a:ext cx="4303868" cy="3060968"/>
          </a:xfrm>
          <a:prstGeom prst="rect">
            <a:avLst/>
          </a:prstGeom>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FB1B86F-A1DB-4A9F-A108-410F53327964}"/>
              </a:ext>
            </a:extLst>
          </p:cNvPr>
          <p:cNvSpPr txBox="1">
            <a:spLocks/>
          </p:cNvSpPr>
          <p:nvPr/>
        </p:nvSpPr>
        <p:spPr>
          <a:xfrm>
            <a:off x="1604494" y="4827265"/>
            <a:ext cx="9144000" cy="89525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accent6">
                    <a:lumMod val="75000"/>
                  </a:schemeClr>
                </a:solidFill>
                <a:latin typeface="Verdana" panose="020B0604030504040204" pitchFamily="34" charset="0"/>
                <a:ea typeface="Verdana" panose="020B0604030504040204" pitchFamily="34" charset="0"/>
              </a:rPr>
              <a:t>Railings come in many options of configuration and materials</a:t>
            </a:r>
            <a:endParaRPr lang="en-US" sz="1800" b="1" dirty="0"/>
          </a:p>
        </p:txBody>
      </p:sp>
      <p:sp>
        <p:nvSpPr>
          <p:cNvPr id="5" name="TextBox 4">
            <a:extLst>
              <a:ext uri="{FF2B5EF4-FFF2-40B4-BE49-F238E27FC236}">
                <a16:creationId xmlns:a16="http://schemas.microsoft.com/office/drawing/2014/main" id="{860AA9AE-05E1-4719-8D9E-0E8B11A998D9}"/>
              </a:ext>
            </a:extLst>
          </p:cNvPr>
          <p:cNvSpPr txBox="1"/>
          <p:nvPr/>
        </p:nvSpPr>
        <p:spPr>
          <a:xfrm>
            <a:off x="9691281" y="6466376"/>
            <a:ext cx="2430380" cy="300082"/>
          </a:xfrm>
          <a:prstGeom prst="rect">
            <a:avLst/>
          </a:prstGeom>
          <a:noFill/>
        </p:spPr>
        <p:txBody>
          <a:bodyPr wrap="square" rtlCol="0">
            <a:spAutoFit/>
          </a:bodyPr>
          <a:lstStyle/>
          <a:p>
            <a:r>
              <a:rPr lang="en-US" sz="1350" dirty="0">
                <a:solidFill>
                  <a:schemeClr val="bg2"/>
                </a:solidFill>
              </a:rPr>
              <a:t>© 2024 General Woodcraft Inc</a:t>
            </a:r>
          </a:p>
        </p:txBody>
      </p:sp>
      <p:sp>
        <p:nvSpPr>
          <p:cNvPr id="6" name="Title 3">
            <a:extLst>
              <a:ext uri="{FF2B5EF4-FFF2-40B4-BE49-F238E27FC236}">
                <a16:creationId xmlns:a16="http://schemas.microsoft.com/office/drawing/2014/main" id="{D034D206-33C6-48AD-8188-3296FDAC7CF0}"/>
              </a:ext>
            </a:extLst>
          </p:cNvPr>
          <p:cNvSpPr>
            <a:spLocks noGrp="1"/>
          </p:cNvSpPr>
          <p:nvPr>
            <p:ph type="title"/>
          </p:nvPr>
        </p:nvSpPr>
        <p:spPr>
          <a:xfrm>
            <a:off x="1719453" y="750277"/>
            <a:ext cx="5658270" cy="1062459"/>
          </a:xfrm>
        </p:spPr>
        <p:txBody>
          <a:bodyPr>
            <a:normAutofit/>
          </a:bodyPr>
          <a:lstStyle/>
          <a:p>
            <a:r>
              <a:rPr lang="en-US" b="1" dirty="0">
                <a:solidFill>
                  <a:schemeClr val="accent6">
                    <a:lumMod val="75000"/>
                  </a:schemeClr>
                </a:solidFill>
              </a:rPr>
              <a:t>Deck Railing Systems</a:t>
            </a:r>
          </a:p>
        </p:txBody>
      </p:sp>
    </p:spTree>
    <p:extLst>
      <p:ext uri="{BB962C8B-B14F-4D97-AF65-F5344CB8AC3E}">
        <p14:creationId xmlns:p14="http://schemas.microsoft.com/office/powerpoint/2010/main" val="3180935840"/>
      </p:ext>
    </p:extLst>
  </p:cSld>
  <p:clrMapOvr>
    <a:masterClrMapping/>
  </p:clrMapOvr>
  <p:transition spd="slow" advTm="1000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9E59-B049-44E2-8FA6-C85721F90DA9}"/>
              </a:ext>
            </a:extLst>
          </p:cNvPr>
          <p:cNvSpPr>
            <a:spLocks noGrp="1"/>
          </p:cNvSpPr>
          <p:nvPr>
            <p:ph type="title"/>
          </p:nvPr>
        </p:nvSpPr>
        <p:spPr>
          <a:xfrm>
            <a:off x="1604495" y="4768946"/>
            <a:ext cx="9144000" cy="895254"/>
          </a:xfrm>
        </p:spPr>
        <p:txBody>
          <a:bodyPr vert="horz" lIns="68580" tIns="34290" rIns="68580" bIns="34290" rtlCol="0" anchor="b">
            <a:normAutofit/>
          </a:bodyPr>
          <a:lstStyle/>
          <a:p>
            <a:pPr algn="ctr"/>
            <a:r>
              <a:rPr lang="en-US" sz="1800" b="1" dirty="0">
                <a:solidFill>
                  <a:schemeClr val="accent6">
                    <a:lumMod val="75000"/>
                  </a:schemeClr>
                </a:solidFill>
                <a:latin typeface="Verdana" panose="020B0604030504040204" pitchFamily="34" charset="0"/>
                <a:ea typeface="Verdana" panose="020B0604030504040204" pitchFamily="34" charset="0"/>
              </a:rPr>
              <a:t>Railings come in many options of configuration and materials</a:t>
            </a:r>
            <a:endParaRPr lang="en-US" sz="1800" b="1" dirty="0"/>
          </a:p>
        </p:txBody>
      </p:sp>
      <p:pic>
        <p:nvPicPr>
          <p:cNvPr id="21508" name="Picture 4" descr="https://www.deckorators.com/-/media/deckorators/gallery/dk_boywithsailboatondeck_highpointcap_extended.jpg">
            <a:extLst>
              <a:ext uri="{FF2B5EF4-FFF2-40B4-BE49-F238E27FC236}">
                <a16:creationId xmlns:a16="http://schemas.microsoft.com/office/drawing/2014/main" id="{B2BB20C2-B370-4A2D-B0B7-62E6DF5DE938}"/>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 b="-2"/>
          <a:stretch/>
        </p:blipFill>
        <p:spPr bwMode="auto">
          <a:xfrm>
            <a:off x="1711638" y="1898516"/>
            <a:ext cx="4303869" cy="3060968"/>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Ipe deck and veranda with cable rail system">
            <a:extLst>
              <a:ext uri="{FF2B5EF4-FFF2-40B4-BE49-F238E27FC236}">
                <a16:creationId xmlns:a16="http://schemas.microsoft.com/office/drawing/2014/main" id="{5EE0DE5F-BCC7-4F75-827C-82368CF8B07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176495" y="1898516"/>
            <a:ext cx="4303868" cy="30609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17C178-70FA-404B-B88A-137F7E9EE709}"/>
              </a:ext>
            </a:extLst>
          </p:cNvPr>
          <p:cNvSpPr txBox="1"/>
          <p:nvPr/>
        </p:nvSpPr>
        <p:spPr>
          <a:xfrm>
            <a:off x="9761620" y="6426357"/>
            <a:ext cx="2430380" cy="300082"/>
          </a:xfrm>
          <a:prstGeom prst="rect">
            <a:avLst/>
          </a:prstGeom>
          <a:noFill/>
        </p:spPr>
        <p:txBody>
          <a:bodyPr wrap="square" rtlCol="0">
            <a:spAutoFit/>
          </a:bodyPr>
          <a:lstStyle/>
          <a:p>
            <a:r>
              <a:rPr lang="en-US" sz="1350" dirty="0">
                <a:solidFill>
                  <a:schemeClr val="bg2"/>
                </a:solidFill>
              </a:rPr>
              <a:t>© 2024 General Woodcraft Inc</a:t>
            </a:r>
          </a:p>
        </p:txBody>
      </p:sp>
      <p:sp>
        <p:nvSpPr>
          <p:cNvPr id="6" name="Title 3">
            <a:extLst>
              <a:ext uri="{FF2B5EF4-FFF2-40B4-BE49-F238E27FC236}">
                <a16:creationId xmlns:a16="http://schemas.microsoft.com/office/drawing/2014/main" id="{1F47ECF7-7D32-4846-8A51-6C89B67C14A8}"/>
              </a:ext>
            </a:extLst>
          </p:cNvPr>
          <p:cNvSpPr txBox="1">
            <a:spLocks/>
          </p:cNvSpPr>
          <p:nvPr/>
        </p:nvSpPr>
        <p:spPr>
          <a:xfrm>
            <a:off x="1688260" y="1026596"/>
            <a:ext cx="5658270" cy="1062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lumMod val="75000"/>
                  </a:schemeClr>
                </a:solidFill>
              </a:rPr>
              <a:t>Deck Railing Systems</a:t>
            </a:r>
          </a:p>
        </p:txBody>
      </p:sp>
    </p:spTree>
    <p:extLst>
      <p:ext uri="{BB962C8B-B14F-4D97-AF65-F5344CB8AC3E}">
        <p14:creationId xmlns:p14="http://schemas.microsoft.com/office/powerpoint/2010/main" val="240062869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BA7F-EF87-443F-BF69-D37E4F278829}"/>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3600" kern="1200" dirty="0">
                <a:solidFill>
                  <a:schemeClr val="accent1"/>
                </a:solidFill>
                <a:latin typeface="+mj-lt"/>
                <a:ea typeface="+mj-ea"/>
                <a:cs typeface="+mj-cs"/>
              </a:rPr>
              <a:t>PLANNING</a:t>
            </a:r>
            <a:r>
              <a:rPr lang="en-US" sz="3400" kern="1200" dirty="0">
                <a:solidFill>
                  <a:schemeClr val="accent1"/>
                </a:solidFill>
                <a:latin typeface="+mj-lt"/>
                <a:ea typeface="+mj-ea"/>
                <a:cs typeface="+mj-cs"/>
              </a:rPr>
              <a:t> &amp; DESIGN CONSIDERATIONS</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21D762-18FB-4707-8BA8-B2B8FC8986D2}"/>
              </a:ext>
            </a:extLst>
          </p:cNvPr>
          <p:cNvSpPr>
            <a:spLocks noGrp="1"/>
          </p:cNvSpPr>
          <p:nvPr>
            <p:ph idx="1"/>
          </p:nvPr>
        </p:nvSpPr>
        <p:spPr>
          <a:xfrm>
            <a:off x="4849198" y="1445846"/>
            <a:ext cx="6897325" cy="4084350"/>
          </a:xfrm>
        </p:spPr>
        <p:txBody>
          <a:bodyPr vert="horz" lIns="91440" tIns="45720" rIns="91440" bIns="45720" rtlCol="0" anchor="b">
            <a:normAutofit/>
          </a:bodyPr>
          <a:lstStyle/>
          <a:p>
            <a:r>
              <a:rPr lang="en-US" sz="1800" dirty="0"/>
              <a:t>Where are you planning to build the deck?</a:t>
            </a:r>
          </a:p>
          <a:p>
            <a:r>
              <a:rPr lang="en-US" sz="1800" dirty="0"/>
              <a:t>What size?</a:t>
            </a:r>
          </a:p>
          <a:p>
            <a:r>
              <a:rPr lang="en-US" sz="1800" dirty="0"/>
              <a:t>How high off the ground?</a:t>
            </a:r>
          </a:p>
          <a:p>
            <a:r>
              <a:rPr lang="en-US" sz="1800" dirty="0"/>
              <a:t>What activities do you plan for your deck?</a:t>
            </a:r>
          </a:p>
          <a:p>
            <a:r>
              <a:rPr lang="en-US" sz="1800" dirty="0"/>
              <a:t>Is there enough space for each activity?</a:t>
            </a:r>
          </a:p>
          <a:p>
            <a:r>
              <a:rPr lang="en-US" sz="1800" dirty="0"/>
              <a:t>Will you need separate areas for each activity? Multi-level?</a:t>
            </a:r>
          </a:p>
          <a:p>
            <a:r>
              <a:rPr lang="en-US" sz="1800" dirty="0"/>
              <a:t>Benches? Stairs? Privacy screening? </a:t>
            </a:r>
          </a:p>
          <a:p>
            <a:r>
              <a:rPr lang="en-US" sz="1800" dirty="0"/>
              <a:t>Overhead structures?</a:t>
            </a:r>
          </a:p>
          <a:p>
            <a:r>
              <a:rPr lang="en-US" sz="1800" dirty="0"/>
              <a:t>Budget? (ballpark estimate = $25-$35/sf + $100/</a:t>
            </a:r>
            <a:r>
              <a:rPr lang="en-US" sz="1800" dirty="0" err="1"/>
              <a:t>lf</a:t>
            </a:r>
            <a:r>
              <a:rPr lang="en-US" sz="1800" dirty="0"/>
              <a:t> railings + Stairs++)</a:t>
            </a:r>
          </a:p>
          <a:p>
            <a:endParaRPr lang="en-US" sz="800" dirty="0"/>
          </a:p>
        </p:txBody>
      </p:sp>
      <p:sp>
        <p:nvSpPr>
          <p:cNvPr id="8" name="TextBox 7">
            <a:extLst>
              <a:ext uri="{FF2B5EF4-FFF2-40B4-BE49-F238E27FC236}">
                <a16:creationId xmlns:a16="http://schemas.microsoft.com/office/drawing/2014/main" id="{7B20C090-D603-422F-8025-4ED7A11576C4}"/>
              </a:ext>
            </a:extLst>
          </p:cNvPr>
          <p:cNvSpPr txBox="1"/>
          <p:nvPr/>
        </p:nvSpPr>
        <p:spPr>
          <a:xfrm>
            <a:off x="9495223" y="6237878"/>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3398107587"/>
      </p:ext>
    </p:extLst>
  </p:cSld>
  <p:clrMapOvr>
    <a:masterClrMapping/>
  </p:clrMapOvr>
  <p:transition spd="slow" advTm="10000">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AC564-D33B-414B-A53A-27FD3A4B8AB1}"/>
              </a:ext>
            </a:extLst>
          </p:cNvPr>
          <p:cNvSpPr txBox="1"/>
          <p:nvPr/>
        </p:nvSpPr>
        <p:spPr>
          <a:xfrm>
            <a:off x="4866440" y="1189414"/>
            <a:ext cx="2064266" cy="2031956"/>
          </a:xfrm>
          <a:prstGeom prst="ellipse">
            <a:avLst/>
          </a:prstGeom>
          <a:solidFill>
            <a:schemeClr val="accent6">
              <a:lumMod val="50000"/>
            </a:schemeClr>
          </a:solidFill>
          <a:ln w="174625" cmpd="thinThick">
            <a:solidFill>
              <a:schemeClr val="tx1"/>
            </a:solidFill>
          </a:ln>
        </p:spPr>
        <p:txBody>
          <a:bodyPr vert="horz" lIns="68580" tIns="34290" rIns="68580" bIns="34290" rtlCol="0" anchor="ctr">
            <a:normAutofit/>
          </a:bodyPr>
          <a:lstStyle/>
          <a:p>
            <a:pPr algn="ctr">
              <a:lnSpc>
                <a:spcPct val="90000"/>
              </a:lnSpc>
              <a:spcBef>
                <a:spcPct val="0"/>
              </a:spcBef>
              <a:spcAft>
                <a:spcPts val="450"/>
              </a:spcAft>
            </a:pPr>
            <a:r>
              <a:rPr lang="en-US" sz="2100" dirty="0">
                <a:solidFill>
                  <a:schemeClr val="bg1"/>
                </a:solidFill>
                <a:latin typeface="+mj-lt"/>
                <a:ea typeface="+mj-ea"/>
                <a:cs typeface="+mj-cs"/>
              </a:rPr>
              <a:t>END OF SECTION</a:t>
            </a:r>
          </a:p>
        </p:txBody>
      </p:sp>
      <p:sp>
        <p:nvSpPr>
          <p:cNvPr id="3" name="TextBox 2">
            <a:extLst>
              <a:ext uri="{FF2B5EF4-FFF2-40B4-BE49-F238E27FC236}">
                <a16:creationId xmlns:a16="http://schemas.microsoft.com/office/drawing/2014/main" id="{3702363C-3126-4CBF-9578-D5ADCB662999}"/>
              </a:ext>
            </a:extLst>
          </p:cNvPr>
          <p:cNvSpPr txBox="1"/>
          <p:nvPr/>
        </p:nvSpPr>
        <p:spPr>
          <a:xfrm>
            <a:off x="3010949" y="5050723"/>
            <a:ext cx="5775247" cy="451790"/>
          </a:xfrm>
          <a:prstGeom prst="rect">
            <a:avLst/>
          </a:prstGeom>
          <a:noFill/>
        </p:spPr>
        <p:txBody>
          <a:bodyPr wrap="square" rtlCol="0">
            <a:spAutoFit/>
          </a:bodyPr>
          <a:lstStyle/>
          <a:p>
            <a:pPr algn="ctr">
              <a:lnSpc>
                <a:spcPct val="150000"/>
              </a:lnSpc>
            </a:pPr>
            <a:r>
              <a:rPr lang="en-US" b="1" dirty="0">
                <a:latin typeface="Verdana" panose="020B0604030504040204" pitchFamily="34" charset="0"/>
                <a:ea typeface="Verdana" panose="020B0604030504040204" pitchFamily="34" charset="0"/>
                <a:hlinkClick r:id="rId2"/>
              </a:rPr>
              <a:t>Return To The Page To Proceed To Testing</a:t>
            </a:r>
            <a:endParaRPr lang="en-US" b="1"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B69070D-03E7-48B4-B8A5-812873573708}"/>
              </a:ext>
            </a:extLst>
          </p:cNvPr>
          <p:cNvSpPr txBox="1"/>
          <p:nvPr/>
        </p:nvSpPr>
        <p:spPr>
          <a:xfrm>
            <a:off x="9581866" y="6450581"/>
            <a:ext cx="2430380" cy="300082"/>
          </a:xfrm>
          <a:prstGeom prst="rect">
            <a:avLst/>
          </a:prstGeom>
          <a:noFill/>
        </p:spPr>
        <p:txBody>
          <a:bodyPr wrap="square" rtlCol="0">
            <a:spAutoFit/>
          </a:bodyPr>
          <a:lstStyle/>
          <a:p>
            <a:r>
              <a:rPr lang="en-US" sz="1350">
                <a:solidFill>
                  <a:schemeClr val="bg2"/>
                </a:solidFill>
              </a:rPr>
              <a:t>© 2024 </a:t>
            </a:r>
            <a:r>
              <a:rPr lang="en-US" sz="1350" dirty="0">
                <a:solidFill>
                  <a:schemeClr val="bg2"/>
                </a:solidFill>
              </a:rPr>
              <a:t>General Woodcraft Inc</a:t>
            </a:r>
          </a:p>
        </p:txBody>
      </p:sp>
      <p:sp>
        <p:nvSpPr>
          <p:cNvPr id="5" name="TextBox 4">
            <a:extLst>
              <a:ext uri="{FF2B5EF4-FFF2-40B4-BE49-F238E27FC236}">
                <a16:creationId xmlns:a16="http://schemas.microsoft.com/office/drawing/2014/main" id="{C12B09DA-E56E-4ADE-AAC9-81A736AB42D6}"/>
              </a:ext>
            </a:extLst>
          </p:cNvPr>
          <p:cNvSpPr txBox="1"/>
          <p:nvPr/>
        </p:nvSpPr>
        <p:spPr>
          <a:xfrm>
            <a:off x="52250" y="3636631"/>
            <a:ext cx="12087497" cy="1138773"/>
          </a:xfrm>
          <a:prstGeom prst="rect">
            <a:avLst/>
          </a:prstGeom>
          <a:noFill/>
        </p:spPr>
        <p:txBody>
          <a:bodyPr wrap="square" rtlCol="0">
            <a:spAutoFit/>
          </a:bodyPr>
          <a:lstStyle/>
          <a:p>
            <a:pPr algn="ctr"/>
            <a:r>
              <a:rPr lang="en-US" sz="3200" i="1" dirty="0">
                <a:solidFill>
                  <a:schemeClr val="tx1">
                    <a:lumMod val="75000"/>
                    <a:lumOff val="25000"/>
                  </a:schemeClr>
                </a:solidFill>
                <a:latin typeface="Verdana" panose="020B0604030504040204" pitchFamily="34" charset="0"/>
                <a:ea typeface="Verdana" panose="020B0604030504040204" pitchFamily="34" charset="0"/>
              </a:rPr>
              <a:t>Thank you for completing this online training. </a:t>
            </a:r>
          </a:p>
          <a:p>
            <a:pPr algn="ct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algn="ctr"/>
            <a:r>
              <a:rPr lang="en-US" i="1" dirty="0">
                <a:solidFill>
                  <a:schemeClr val="tx1">
                    <a:lumMod val="75000"/>
                    <a:lumOff val="25000"/>
                  </a:schemeClr>
                </a:solidFill>
              </a:rPr>
              <a:t>Brought to you by General Woodcraft, Inc. and </a:t>
            </a:r>
            <a:r>
              <a:rPr lang="en-US" i="1" dirty="0">
                <a:solidFill>
                  <a:schemeClr val="tx1">
                    <a:lumMod val="75000"/>
                    <a:lumOff val="25000"/>
                  </a:schemeClr>
                </a:solidFill>
                <a:hlinkClick r:id="rId3">
                  <a:extLst>
                    <a:ext uri="{A12FA001-AC4F-418D-AE19-62706E023703}">
                      <ahyp:hlinkClr xmlns:ahyp="http://schemas.microsoft.com/office/drawing/2018/hyperlinkcolor" val="tx"/>
                    </a:ext>
                  </a:extLst>
                </a:hlinkClick>
              </a:rPr>
              <a:t>MataverdeDecking.com</a:t>
            </a:r>
            <a:r>
              <a:rPr lang="en-US" i="1" dirty="0">
                <a:solidFill>
                  <a:schemeClr val="tx1">
                    <a:lumMod val="75000"/>
                    <a:lumOff val="25000"/>
                  </a:schemeClr>
                </a:solidFill>
              </a:rPr>
              <a:t> ,  New London, CT and Cotati, CA</a:t>
            </a:r>
          </a:p>
        </p:txBody>
      </p:sp>
    </p:spTree>
    <p:extLst>
      <p:ext uri="{BB962C8B-B14F-4D97-AF65-F5344CB8AC3E}">
        <p14:creationId xmlns:p14="http://schemas.microsoft.com/office/powerpoint/2010/main" val="1702834264"/>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hair sitting in front of a building&#10;&#10;Description automatically generated">
            <a:extLst>
              <a:ext uri="{FF2B5EF4-FFF2-40B4-BE49-F238E27FC236}">
                <a16:creationId xmlns:a16="http://schemas.microsoft.com/office/drawing/2014/main" id="{8086726C-7694-4EF0-9BE8-4EEFF6C9E38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C403220-E484-42AB-858E-714FACE0EABE}"/>
              </a:ext>
            </a:extLst>
          </p:cNvPr>
          <p:cNvSpPr>
            <a:spLocks noGrp="1"/>
          </p:cNvSpPr>
          <p:nvPr>
            <p:ph type="title"/>
          </p:nvPr>
        </p:nvSpPr>
        <p:spPr>
          <a:xfrm>
            <a:off x="8022020" y="4058087"/>
            <a:ext cx="3852041" cy="683285"/>
          </a:xfrm>
        </p:spPr>
        <p:txBody>
          <a:bodyPr vert="horz" lIns="91440" tIns="45720" rIns="91440" bIns="45720" rtlCol="0" anchor="b">
            <a:normAutofit/>
          </a:bodyPr>
          <a:lstStyle/>
          <a:p>
            <a:pPr algn="ctr"/>
            <a:r>
              <a:rPr lang="en-US" sz="4000" b="1" dirty="0">
                <a:solidFill>
                  <a:schemeClr val="accent6">
                    <a:lumMod val="75000"/>
                  </a:schemeClr>
                </a:solidFill>
              </a:rPr>
              <a:t>DESIGN IDEAS</a:t>
            </a:r>
          </a:p>
        </p:txBody>
      </p:sp>
      <p:sp>
        <p:nvSpPr>
          <p:cNvPr id="3" name="Content Placeholder 2">
            <a:extLst>
              <a:ext uri="{FF2B5EF4-FFF2-40B4-BE49-F238E27FC236}">
                <a16:creationId xmlns:a16="http://schemas.microsoft.com/office/drawing/2014/main" id="{972C0F28-C704-49CD-8FCC-685C1C3FFA29}"/>
              </a:ext>
            </a:extLst>
          </p:cNvPr>
          <p:cNvSpPr>
            <a:spLocks noGrp="1"/>
          </p:cNvSpPr>
          <p:nvPr>
            <p:ph idx="1"/>
          </p:nvPr>
        </p:nvSpPr>
        <p:spPr>
          <a:xfrm>
            <a:off x="7782910" y="5184400"/>
            <a:ext cx="4330262" cy="1337432"/>
          </a:xfrm>
        </p:spPr>
        <p:txBody>
          <a:bodyPr vert="horz" lIns="91440" tIns="45720" rIns="91440" bIns="45720" rtlCol="0">
            <a:noAutofit/>
          </a:bodyPr>
          <a:lstStyle/>
          <a:p>
            <a:pPr marL="0" indent="0" algn="ctr">
              <a:buNone/>
            </a:pPr>
            <a:r>
              <a:rPr lang="en-US" b="1" dirty="0"/>
              <a:t>Single level decks </a:t>
            </a:r>
            <a:r>
              <a:rPr lang="en-US" dirty="0"/>
              <a:t>are simpler and less expensive to build</a:t>
            </a:r>
            <a:r>
              <a:rPr lang="en-US" sz="2400" dirty="0"/>
              <a:t>.</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ACEC1DE-9EEB-435F-A5E2-5E7C59368589}"/>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395838288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ench in front of a brick building&#10;&#10;Description automatically generated">
            <a:extLst>
              <a:ext uri="{FF2B5EF4-FFF2-40B4-BE49-F238E27FC236}">
                <a16:creationId xmlns:a16="http://schemas.microsoft.com/office/drawing/2014/main" id="{00563308-6C86-4100-B2E8-22BE0C1B17F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1262" y="10"/>
            <a:ext cx="12254523"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C403220-E484-42AB-858E-714FACE0EABE}"/>
              </a:ext>
            </a:extLst>
          </p:cNvPr>
          <p:cNvSpPr>
            <a:spLocks noGrp="1"/>
          </p:cNvSpPr>
          <p:nvPr>
            <p:ph type="title"/>
          </p:nvPr>
        </p:nvSpPr>
        <p:spPr>
          <a:xfrm>
            <a:off x="8022020" y="2843116"/>
            <a:ext cx="3852041" cy="1834056"/>
          </a:xfrm>
        </p:spPr>
        <p:txBody>
          <a:bodyPr vert="horz" lIns="91440" tIns="45720" rIns="91440" bIns="45720" rtlCol="0" anchor="b">
            <a:normAutofit/>
          </a:bodyPr>
          <a:lstStyle/>
          <a:p>
            <a:pPr algn="ctr"/>
            <a:r>
              <a:rPr lang="en-US" sz="4000" b="1" dirty="0">
                <a:solidFill>
                  <a:schemeClr val="accent6">
                    <a:lumMod val="75000"/>
                  </a:schemeClr>
                </a:solidFill>
              </a:rPr>
              <a:t>DESIGN IDEAS</a:t>
            </a:r>
            <a:endParaRPr lang="en-US" sz="4000" dirty="0"/>
          </a:p>
        </p:txBody>
      </p:sp>
      <p:sp>
        <p:nvSpPr>
          <p:cNvPr id="3" name="Content Placeholder 2">
            <a:extLst>
              <a:ext uri="{FF2B5EF4-FFF2-40B4-BE49-F238E27FC236}">
                <a16:creationId xmlns:a16="http://schemas.microsoft.com/office/drawing/2014/main" id="{972C0F28-C704-49CD-8FCC-685C1C3FFA29}"/>
              </a:ext>
            </a:extLst>
          </p:cNvPr>
          <p:cNvSpPr>
            <a:spLocks noGrp="1"/>
          </p:cNvSpPr>
          <p:nvPr>
            <p:ph idx="1"/>
          </p:nvPr>
        </p:nvSpPr>
        <p:spPr>
          <a:xfrm>
            <a:off x="7782910" y="5242675"/>
            <a:ext cx="4330262" cy="683284"/>
          </a:xfrm>
        </p:spPr>
        <p:txBody>
          <a:bodyPr vert="horz" lIns="91440" tIns="45720" rIns="91440" bIns="45720" rtlCol="0">
            <a:noAutofit/>
          </a:bodyPr>
          <a:lstStyle/>
          <a:p>
            <a:pPr marL="0" indent="0" algn="ctr">
              <a:buNone/>
            </a:pPr>
            <a:r>
              <a:rPr lang="en-US" sz="2400" b="1" dirty="0"/>
              <a:t>Low clearance decks </a:t>
            </a:r>
            <a:r>
              <a:rPr lang="en-US" sz="2400" dirty="0"/>
              <a:t>have unique design challenges, including ventilation and drainage concerns.</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333A9C-1085-46FA-AF7D-C8151E1BDD6D}"/>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236800539"/>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ooden bridge in a garden&#10;&#10;Description automatically generated">
            <a:extLst>
              <a:ext uri="{FF2B5EF4-FFF2-40B4-BE49-F238E27FC236}">
                <a16:creationId xmlns:a16="http://schemas.microsoft.com/office/drawing/2014/main" id="{B2268B50-341A-4F85-BF9F-D7039F1DC46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C403220-E484-42AB-858E-714FACE0EAB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dirty="0">
                <a:solidFill>
                  <a:schemeClr val="accent6">
                    <a:lumMod val="75000"/>
                  </a:schemeClr>
                </a:solidFill>
              </a:rPr>
              <a:t>DESIGN IDEAS</a:t>
            </a:r>
            <a:endParaRPr lang="en-US" sz="4000" dirty="0"/>
          </a:p>
        </p:txBody>
      </p:sp>
      <p:sp>
        <p:nvSpPr>
          <p:cNvPr id="3" name="Content Placeholder 2">
            <a:extLst>
              <a:ext uri="{FF2B5EF4-FFF2-40B4-BE49-F238E27FC236}">
                <a16:creationId xmlns:a16="http://schemas.microsoft.com/office/drawing/2014/main" id="{972C0F28-C704-49CD-8FCC-685C1C3FFA29}"/>
              </a:ext>
            </a:extLst>
          </p:cNvPr>
          <p:cNvSpPr>
            <a:spLocks noGrp="1"/>
          </p:cNvSpPr>
          <p:nvPr>
            <p:ph idx="1"/>
          </p:nvPr>
        </p:nvSpPr>
        <p:spPr>
          <a:xfrm>
            <a:off x="7782910" y="5242675"/>
            <a:ext cx="4330262" cy="683284"/>
          </a:xfrm>
        </p:spPr>
        <p:txBody>
          <a:bodyPr vert="horz" lIns="91440" tIns="45720" rIns="91440" bIns="45720" rtlCol="0">
            <a:noAutofit/>
          </a:bodyPr>
          <a:lstStyle/>
          <a:p>
            <a:pPr marL="0" indent="0" algn="ctr">
              <a:buNone/>
            </a:pPr>
            <a:r>
              <a:rPr lang="en-US" sz="2400" b="1" dirty="0"/>
              <a:t>Multilevel decks </a:t>
            </a:r>
            <a:r>
              <a:rPr lang="en-US" sz="2400" dirty="0"/>
              <a:t>create separate areas for designed activities</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6F5A6F-9197-4AC9-B091-817129657548}"/>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1620047133"/>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ouple of lawn chairs sitting on top of a wooden bench&#10;&#10;Description automatically generated">
            <a:extLst>
              <a:ext uri="{FF2B5EF4-FFF2-40B4-BE49-F238E27FC236}">
                <a16:creationId xmlns:a16="http://schemas.microsoft.com/office/drawing/2014/main" id="{3E6C1449-F7AA-4825-9A00-3D3A179D1CB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C403220-E484-42AB-858E-714FACE0EAB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dirty="0">
                <a:solidFill>
                  <a:schemeClr val="accent6">
                    <a:lumMod val="75000"/>
                  </a:schemeClr>
                </a:solidFill>
              </a:rPr>
              <a:t>DESIGN IDEAS</a:t>
            </a:r>
            <a:endParaRPr lang="en-US" sz="4000" dirty="0"/>
          </a:p>
        </p:txBody>
      </p:sp>
      <p:sp>
        <p:nvSpPr>
          <p:cNvPr id="3" name="Content Placeholder 2">
            <a:extLst>
              <a:ext uri="{FF2B5EF4-FFF2-40B4-BE49-F238E27FC236}">
                <a16:creationId xmlns:a16="http://schemas.microsoft.com/office/drawing/2014/main" id="{972C0F28-C704-49CD-8FCC-685C1C3FFA29}"/>
              </a:ext>
            </a:extLst>
          </p:cNvPr>
          <p:cNvSpPr>
            <a:spLocks noGrp="1"/>
          </p:cNvSpPr>
          <p:nvPr>
            <p:ph idx="1"/>
          </p:nvPr>
        </p:nvSpPr>
        <p:spPr>
          <a:xfrm>
            <a:off x="7782910" y="5242675"/>
            <a:ext cx="4330262" cy="683284"/>
          </a:xfrm>
        </p:spPr>
        <p:txBody>
          <a:bodyPr vert="horz" lIns="91440" tIns="45720" rIns="91440" bIns="45720" rtlCol="0">
            <a:noAutofit/>
          </a:bodyPr>
          <a:lstStyle/>
          <a:p>
            <a:pPr marL="0" indent="0" algn="ctr">
              <a:buNone/>
            </a:pPr>
            <a:r>
              <a:rPr lang="en-US" sz="2400" b="1" dirty="0"/>
              <a:t>Decks with overhead design elements </a:t>
            </a:r>
            <a:r>
              <a:rPr lang="en-US" sz="2400" dirty="0"/>
              <a:t>may require special framing, beams, and footings.</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80B2CE-0BF4-4DAE-AAA5-C27979406ED7}"/>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65000"/>
                  </a:schemeClr>
                </a:solidFill>
              </a:rPr>
              <a:t>© 2024 General Woodcraft Inc</a:t>
            </a:r>
          </a:p>
        </p:txBody>
      </p:sp>
    </p:spTree>
    <p:extLst>
      <p:ext uri="{BB962C8B-B14F-4D97-AF65-F5344CB8AC3E}">
        <p14:creationId xmlns:p14="http://schemas.microsoft.com/office/powerpoint/2010/main" val="255642681"/>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ooden table&#10;&#10;Description automatically generated">
            <a:extLst>
              <a:ext uri="{FF2B5EF4-FFF2-40B4-BE49-F238E27FC236}">
                <a16:creationId xmlns:a16="http://schemas.microsoft.com/office/drawing/2014/main" id="{752CB051-636B-4745-A9F3-439382C1A4C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C403220-E484-42AB-858E-714FACE0EAB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dirty="0">
                <a:solidFill>
                  <a:schemeClr val="accent6">
                    <a:lumMod val="75000"/>
                  </a:schemeClr>
                </a:solidFill>
              </a:rPr>
              <a:t>DESIGN IDEAS</a:t>
            </a:r>
            <a:endParaRPr lang="en-US" sz="4000" dirty="0"/>
          </a:p>
        </p:txBody>
      </p:sp>
      <p:sp>
        <p:nvSpPr>
          <p:cNvPr id="3" name="Content Placeholder 2">
            <a:extLst>
              <a:ext uri="{FF2B5EF4-FFF2-40B4-BE49-F238E27FC236}">
                <a16:creationId xmlns:a16="http://schemas.microsoft.com/office/drawing/2014/main" id="{972C0F28-C704-49CD-8FCC-685C1C3FFA29}"/>
              </a:ext>
            </a:extLst>
          </p:cNvPr>
          <p:cNvSpPr>
            <a:spLocks noGrp="1"/>
          </p:cNvSpPr>
          <p:nvPr>
            <p:ph idx="1"/>
          </p:nvPr>
        </p:nvSpPr>
        <p:spPr>
          <a:xfrm>
            <a:off x="7782910" y="5242675"/>
            <a:ext cx="4330262" cy="683284"/>
          </a:xfrm>
        </p:spPr>
        <p:txBody>
          <a:bodyPr vert="horz" lIns="91440" tIns="45720" rIns="91440" bIns="45720" rtlCol="0">
            <a:noAutofit/>
          </a:bodyPr>
          <a:lstStyle/>
          <a:p>
            <a:pPr marL="0" indent="0" algn="ctr">
              <a:buNone/>
            </a:pPr>
            <a:r>
              <a:rPr lang="en-US" sz="2400" b="1" dirty="0"/>
              <a:t>Decks with hot tubs or other heavy “dead loads” </a:t>
            </a:r>
            <a:r>
              <a:rPr lang="en-US" sz="2400" dirty="0"/>
              <a:t>require special framing, beams and footings.</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80108D-F35F-43B1-BBCE-5482C51C5979}"/>
              </a:ext>
            </a:extLst>
          </p:cNvPr>
          <p:cNvSpPr txBox="1"/>
          <p:nvPr/>
        </p:nvSpPr>
        <p:spPr>
          <a:xfrm>
            <a:off x="9682792" y="6496221"/>
            <a:ext cx="2430380" cy="300082"/>
          </a:xfrm>
          <a:prstGeom prst="rect">
            <a:avLst/>
          </a:prstGeom>
          <a:noFill/>
        </p:spPr>
        <p:txBody>
          <a:bodyPr wrap="square" rtlCol="0">
            <a:spAutoFit/>
          </a:bodyPr>
          <a:lstStyle/>
          <a:p>
            <a:pPr>
              <a:spcAft>
                <a:spcPts val="600"/>
              </a:spcAft>
            </a:pPr>
            <a:r>
              <a:rPr lang="en-US" sz="1350" dirty="0">
                <a:solidFill>
                  <a:schemeClr val="bg1">
                    <a:lumMod val="65000"/>
                  </a:schemeClr>
                </a:solidFill>
              </a:rPr>
              <a:t>© 2024 General Woodcraft Inc</a:t>
            </a:r>
          </a:p>
        </p:txBody>
      </p:sp>
    </p:spTree>
    <p:extLst>
      <p:ext uri="{BB962C8B-B14F-4D97-AF65-F5344CB8AC3E}">
        <p14:creationId xmlns:p14="http://schemas.microsoft.com/office/powerpoint/2010/main" val="3428898456"/>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00504611.jpg">
            <a:extLst>
              <a:ext uri="{FF2B5EF4-FFF2-40B4-BE49-F238E27FC236}">
                <a16:creationId xmlns:a16="http://schemas.microsoft.com/office/drawing/2014/main" id="{58FABEB0-BAD2-4983-BA99-A03EBAE0B808}"/>
              </a:ext>
            </a:extLst>
          </p:cNvPr>
          <p:cNvPicPr/>
          <p:nvPr/>
        </p:nvPicPr>
        <p:blipFill rotWithShape="1">
          <a:blip r:embed="rId2" cstate="email">
            <a:extLst>
              <a:ext uri="{28A0092B-C50C-407E-A947-70E740481C1C}">
                <a14:useLocalDpi xmlns:a14="http://schemas.microsoft.com/office/drawing/2010/main" val="0"/>
              </a:ext>
            </a:extLst>
          </a:blip>
          <a:srcRect/>
          <a:stretch/>
        </p:blipFill>
        <p:spPr bwMode="auto">
          <a:xfrm>
            <a:off x="4338735" y="1031631"/>
            <a:ext cx="7228034" cy="4560199"/>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CA9255A-84F0-4384-B715-45AD4797BDFD}"/>
              </a:ext>
            </a:extLst>
          </p:cNvPr>
          <p:cNvSpPr>
            <a:spLocks noGrp="1"/>
          </p:cNvSpPr>
          <p:nvPr>
            <p:ph type="title"/>
          </p:nvPr>
        </p:nvSpPr>
        <p:spPr>
          <a:xfrm>
            <a:off x="2027339" y="2413023"/>
            <a:ext cx="2040986" cy="2031956"/>
          </a:xfrm>
          <a:prstGeom prst="ellipse">
            <a:avLst/>
          </a:prstGeom>
          <a:solidFill>
            <a:schemeClr val="bg1"/>
          </a:solidFill>
          <a:ln w="174625" cmpd="thinThick">
            <a:solidFill>
              <a:schemeClr val="tx1">
                <a:lumMod val="85000"/>
                <a:lumOff val="15000"/>
              </a:schemeClr>
            </a:solidFill>
          </a:ln>
        </p:spPr>
        <p:txBody>
          <a:bodyPr vert="horz" lIns="68580" tIns="34290" rIns="68580" bIns="34290" rtlCol="0" anchor="ctr">
            <a:normAutofit/>
          </a:bodyPr>
          <a:lstStyle/>
          <a:p>
            <a:pPr algn="ctr"/>
            <a:r>
              <a:rPr lang="en-US" sz="1800" b="1" dirty="0">
                <a:solidFill>
                  <a:schemeClr val="accent6">
                    <a:lumMod val="75000"/>
                  </a:schemeClr>
                </a:solidFill>
                <a:latin typeface="Verdana" panose="020B0604030504040204" pitchFamily="34" charset="0"/>
                <a:ea typeface="Verdana" panose="020B0604030504040204" pitchFamily="34" charset="0"/>
              </a:rPr>
              <a:t>DECK FRAMING BASICS</a:t>
            </a:r>
          </a:p>
        </p:txBody>
      </p:sp>
      <p:sp>
        <p:nvSpPr>
          <p:cNvPr id="5" name="TextBox 4">
            <a:extLst>
              <a:ext uri="{FF2B5EF4-FFF2-40B4-BE49-F238E27FC236}">
                <a16:creationId xmlns:a16="http://schemas.microsoft.com/office/drawing/2014/main" id="{0DE258B7-EDCF-4630-A31E-5C7F5F5AFAE1}"/>
              </a:ext>
            </a:extLst>
          </p:cNvPr>
          <p:cNvSpPr txBox="1"/>
          <p:nvPr/>
        </p:nvSpPr>
        <p:spPr>
          <a:xfrm>
            <a:off x="9916230" y="6557918"/>
            <a:ext cx="2430380" cy="300082"/>
          </a:xfrm>
          <a:prstGeom prst="rect">
            <a:avLst/>
          </a:prstGeom>
          <a:noFill/>
        </p:spPr>
        <p:txBody>
          <a:bodyPr wrap="square" rtlCol="0">
            <a:spAutoFit/>
          </a:bodyPr>
          <a:lstStyle/>
          <a:p>
            <a:r>
              <a:rPr lang="en-US" sz="1350" dirty="0">
                <a:solidFill>
                  <a:schemeClr val="bg2"/>
                </a:solidFill>
              </a:rPr>
              <a:t>© 2024 General Woodcraft Inc</a:t>
            </a:r>
          </a:p>
        </p:txBody>
      </p:sp>
    </p:spTree>
    <p:extLst>
      <p:ext uri="{BB962C8B-B14F-4D97-AF65-F5344CB8AC3E}">
        <p14:creationId xmlns:p14="http://schemas.microsoft.com/office/powerpoint/2010/main" val="1421439882"/>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deck beams">
            <a:extLst>
              <a:ext uri="{FF2B5EF4-FFF2-40B4-BE49-F238E27FC236}">
                <a16:creationId xmlns:a16="http://schemas.microsoft.com/office/drawing/2014/main" id="{47289A4B-57C0-43E7-8809-6A2F743AAB81}"/>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a:stretch/>
        </p:blipFill>
        <p:spPr bwMode="auto">
          <a:xfrm>
            <a:off x="3455975" y="-1062892"/>
            <a:ext cx="8834690" cy="8289561"/>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C70A-A697-4442-986B-1193721AFDA1}"/>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solidFill>
                  <a:schemeClr val="accent6">
                    <a:lumMod val="75000"/>
                  </a:schemeClr>
                </a:solidFill>
              </a:rPr>
              <a:t>DECK FRAMING TERMS AND COMPONENTS</a:t>
            </a:r>
          </a:p>
        </p:txBody>
      </p:sp>
      <p:sp>
        <p:nvSpPr>
          <p:cNvPr id="79" name="Rectangle 7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F5EB8E-EA03-4104-AEC8-97A9AE721B12}"/>
              </a:ext>
            </a:extLst>
          </p:cNvPr>
          <p:cNvSpPr>
            <a:spLocks noGrp="1"/>
          </p:cNvSpPr>
          <p:nvPr>
            <p:ph sz="half" idx="1"/>
          </p:nvPr>
        </p:nvSpPr>
        <p:spPr>
          <a:xfrm>
            <a:off x="374904" y="2522949"/>
            <a:ext cx="5065776" cy="3402363"/>
          </a:xfrm>
        </p:spPr>
        <p:txBody>
          <a:bodyPr vert="horz" lIns="91440" tIns="45720" rIns="91440" bIns="45720" rtlCol="0" anchor="t">
            <a:normAutofit/>
          </a:bodyPr>
          <a:lstStyle/>
          <a:p>
            <a:pPr marL="0" indent="0">
              <a:buNone/>
            </a:pPr>
            <a:r>
              <a:rPr lang="en-US" b="1" dirty="0"/>
              <a:t>Beams:</a:t>
            </a:r>
            <a:r>
              <a:rPr lang="en-US" dirty="0"/>
              <a:t> </a:t>
            </a:r>
          </a:p>
          <a:p>
            <a:pPr marL="0" indent="0">
              <a:buNone/>
            </a:pPr>
            <a:r>
              <a:rPr lang="en-US" dirty="0"/>
              <a:t>Hefty framing members (usually 4x, 6x, or doubled or tripled 2x stock) attached horizontally to the posts to support the joists.</a:t>
            </a:r>
          </a:p>
        </p:txBody>
      </p:sp>
      <p:sp>
        <p:nvSpPr>
          <p:cNvPr id="6" name="Rectangle 5">
            <a:extLst>
              <a:ext uri="{FF2B5EF4-FFF2-40B4-BE49-F238E27FC236}">
                <a16:creationId xmlns:a16="http://schemas.microsoft.com/office/drawing/2014/main" id="{E9F12494-DD09-4532-B72A-05ACC5DA9F50}"/>
              </a:ext>
            </a:extLst>
          </p:cNvPr>
          <p:cNvSpPr/>
          <p:nvPr/>
        </p:nvSpPr>
        <p:spPr>
          <a:xfrm>
            <a:off x="0" y="970384"/>
            <a:ext cx="374904" cy="1129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5" name="TextBox 14">
            <a:extLst>
              <a:ext uri="{FF2B5EF4-FFF2-40B4-BE49-F238E27FC236}">
                <a16:creationId xmlns:a16="http://schemas.microsoft.com/office/drawing/2014/main" id="{41531549-7D11-478A-982C-515EFB46CB2B}"/>
              </a:ext>
            </a:extLst>
          </p:cNvPr>
          <p:cNvSpPr txBox="1"/>
          <p:nvPr/>
        </p:nvSpPr>
        <p:spPr>
          <a:xfrm>
            <a:off x="10126889" y="6892293"/>
            <a:ext cx="2430380" cy="300082"/>
          </a:xfrm>
          <a:prstGeom prst="rect">
            <a:avLst/>
          </a:prstGeom>
          <a:noFill/>
        </p:spPr>
        <p:txBody>
          <a:bodyPr wrap="square" rtlCol="0">
            <a:spAutoFit/>
          </a:bodyPr>
          <a:lstStyle/>
          <a:p>
            <a:pPr>
              <a:spcAft>
                <a:spcPts val="600"/>
              </a:spcAft>
            </a:pPr>
            <a:r>
              <a:rPr lang="en-US" sz="1350" dirty="0">
                <a:solidFill>
                  <a:schemeClr val="bg1">
                    <a:lumMod val="75000"/>
                  </a:schemeClr>
                </a:solidFill>
              </a:rPr>
              <a:t>© 2024 General Woodcraft Inc</a:t>
            </a:r>
          </a:p>
        </p:txBody>
      </p:sp>
    </p:spTree>
    <p:extLst>
      <p:ext uri="{BB962C8B-B14F-4D97-AF65-F5344CB8AC3E}">
        <p14:creationId xmlns:p14="http://schemas.microsoft.com/office/powerpoint/2010/main" val="3708047490"/>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37DBFD7294ED4CA18F3B92B2E8D69A" ma:contentTypeVersion="2" ma:contentTypeDescription="Create a new document." ma:contentTypeScope="" ma:versionID="feb9406e9b5f6826716e6837a59d9df8">
  <xsd:schema xmlns:xsd="http://www.w3.org/2001/XMLSchema" xmlns:xs="http://www.w3.org/2001/XMLSchema" xmlns:p="http://schemas.microsoft.com/office/2006/metadata/properties" xmlns:ns3="9d2fe915-b6e4-4a04-83c8-b0c840a6f6bb" targetNamespace="http://schemas.microsoft.com/office/2006/metadata/properties" ma:root="true" ma:fieldsID="dd84656ce2be8c9693673ab2a358460e" ns3:_="">
    <xsd:import namespace="9d2fe915-b6e4-4a04-83c8-b0c840a6f6b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fe915-b6e4-4a04-83c8-b0c840a6f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5C849-A740-40DB-8C40-BE116609BDD6}">
  <ds:schemaRefs>
    <ds:schemaRef ds:uri="http://schemas.microsoft.com/office/2006/documentManagement/types"/>
    <ds:schemaRef ds:uri="http://schemas.microsoft.com/office/2006/metadata/properties"/>
    <ds:schemaRef ds:uri="9d2fe915-b6e4-4a04-83c8-b0c840a6f6bb"/>
    <ds:schemaRef ds:uri="http://schemas.openxmlformats.org/package/2006/metadata/core-properties"/>
    <ds:schemaRef ds:uri="http://schemas.microsoft.com/office/infopath/2007/PartnerControls"/>
    <ds:schemaRef ds:uri="http://www.w3.org/XML/1998/namespace"/>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B168420C-7B45-4253-A620-5993271AF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fe915-b6e4-4a04-83c8-b0c840a6f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FC0926-C189-4563-8D68-88E4A3766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TotalTime>
  <Words>791</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Verdana</vt:lpstr>
      <vt:lpstr>Office Theme</vt:lpstr>
      <vt:lpstr>DECK CONSTRUCTION 101</vt:lpstr>
      <vt:lpstr>PLANNING &amp; DESIGN CONSIDERATIONS</vt:lpstr>
      <vt:lpstr>DESIGN IDEAS</vt:lpstr>
      <vt:lpstr>DESIGN IDEAS</vt:lpstr>
      <vt:lpstr>DESIGN IDEAS</vt:lpstr>
      <vt:lpstr>DESIGN IDEAS</vt:lpstr>
      <vt:lpstr>DESIGN IDEAS</vt:lpstr>
      <vt:lpstr>DECK FRAMING BASICS</vt:lpstr>
      <vt:lpstr>DECK FRAMING TERMS AND COMPONENTS</vt:lpstr>
      <vt:lpstr>DECK FRAMING TERMS AND COMPONENTS</vt:lpstr>
      <vt:lpstr>DECK FRAMING TERMS AND COMPONENTS</vt:lpstr>
      <vt:lpstr>DECK FRAMING TERMS AND COMPONENTS</vt:lpstr>
      <vt:lpstr>DECK FRAMING TERMS AND COMPONENTS</vt:lpstr>
      <vt:lpstr>DECK FRAMING TERMS AND COMPONENTS</vt:lpstr>
      <vt:lpstr>DECK FRAMING TERMS AND COMPONENTS</vt:lpstr>
      <vt:lpstr>DECK FRAMING TERMS AND COMPONENTS</vt:lpstr>
      <vt:lpstr>Deck Railing Systems</vt:lpstr>
      <vt:lpstr>Deck Railing Systems</vt:lpstr>
      <vt:lpstr>Railings come in many options of configuration and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DECK CONSTRUCTION 101</dc:title>
  <dc:creator>Liza Sivek</dc:creator>
  <cp:lastModifiedBy>Chris Nolan</cp:lastModifiedBy>
  <cp:revision>14</cp:revision>
  <dcterms:created xsi:type="dcterms:W3CDTF">2020-03-26T12:50:54Z</dcterms:created>
  <dcterms:modified xsi:type="dcterms:W3CDTF">2024-10-03T12:16:24Z</dcterms:modified>
  <cp:contentStatus/>
</cp:coreProperties>
</file>