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324" r:id="rId4"/>
    <p:sldId id="261" r:id="rId5"/>
    <p:sldId id="262" r:id="rId6"/>
    <p:sldId id="263" r:id="rId7"/>
    <p:sldId id="264" r:id="rId8"/>
    <p:sldId id="258" r:id="rId9"/>
    <p:sldId id="265" r:id="rId10"/>
    <p:sldId id="267" r:id="rId11"/>
    <p:sldId id="268" r:id="rId12"/>
    <p:sldId id="269" r:id="rId13"/>
    <p:sldId id="280" r:id="rId14"/>
    <p:sldId id="259" r:id="rId15"/>
    <p:sldId id="260" r:id="rId16"/>
    <p:sldId id="270" r:id="rId17"/>
    <p:sldId id="271" r:id="rId18"/>
    <p:sldId id="272" r:id="rId19"/>
    <p:sldId id="276" r:id="rId20"/>
    <p:sldId id="277" r:id="rId21"/>
    <p:sldId id="281" r:id="rId22"/>
    <p:sldId id="3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2A4E-9D5E-4CAF-A89C-DC4F891CD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5A6982-8AF7-4047-995E-7452967AF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AECF95-EBAE-4CA7-9F2D-65436AB6C649}"/>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5" name="Footer Placeholder 4">
            <a:extLst>
              <a:ext uri="{FF2B5EF4-FFF2-40B4-BE49-F238E27FC236}">
                <a16:creationId xmlns:a16="http://schemas.microsoft.com/office/drawing/2014/main" id="{744CA06D-8C5A-472E-AA34-6687FA8EA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11F13-E6E7-44FB-967B-D9E496A90D9D}"/>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35943142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929C-D1FF-4C51-AB61-E9E2BFA5E2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AB02E6-9B6E-4A3B-8D6A-0321C767D9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02C18-5688-477B-8445-D21EA6C0C2E5}"/>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5" name="Footer Placeholder 4">
            <a:extLst>
              <a:ext uri="{FF2B5EF4-FFF2-40B4-BE49-F238E27FC236}">
                <a16:creationId xmlns:a16="http://schemas.microsoft.com/office/drawing/2014/main" id="{DA89E109-21DD-434D-847B-8802D1100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8DA52-0B78-4E13-8AE6-F8AF91C80FF1}"/>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411691496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D2AF69-4285-4760-BA66-C259441344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915C4-660E-4FCC-BA1B-DB4627706F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F9CB7-3D59-4F8E-BBCF-5AB4994DE9D5}"/>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5" name="Footer Placeholder 4">
            <a:extLst>
              <a:ext uri="{FF2B5EF4-FFF2-40B4-BE49-F238E27FC236}">
                <a16:creationId xmlns:a16="http://schemas.microsoft.com/office/drawing/2014/main" id="{DDC396B4-CCCA-43AC-85EC-CBA74DDFC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3461A-9A7C-400D-91D7-B566FC19283F}"/>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97743481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51DE-9B87-48E7-9921-569C83753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44394-3581-43AD-A8F0-0C697FF4B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338C3-C82A-4345-BF0F-83636C468FEE}"/>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5" name="Footer Placeholder 4">
            <a:extLst>
              <a:ext uri="{FF2B5EF4-FFF2-40B4-BE49-F238E27FC236}">
                <a16:creationId xmlns:a16="http://schemas.microsoft.com/office/drawing/2014/main" id="{EF90FBC2-02E9-40E4-BC0C-CD5B95E8B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74C2F-8269-4EEF-AA2F-B7659BA45197}"/>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51764254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AAA-175D-41BE-A013-EEFE59D5A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7E473F-28E7-40D9-85F7-9F140183F1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B4EAA0-8998-47E1-9175-84CC26982C94}"/>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5" name="Footer Placeholder 4">
            <a:extLst>
              <a:ext uri="{FF2B5EF4-FFF2-40B4-BE49-F238E27FC236}">
                <a16:creationId xmlns:a16="http://schemas.microsoft.com/office/drawing/2014/main" id="{B621E0B3-5B65-4E4C-ACB5-0105801F6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DF511-65FD-41AB-B234-1B0806221A2A}"/>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412061966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103E-F3CB-4006-A0DE-E288ADEDF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11DCE-4815-4E48-BC30-617FEA95F7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1F2F08-D1B8-4AC1-B12A-09F1A87458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55CC11-5BE5-40A5-9524-379EE42569CE}"/>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6" name="Footer Placeholder 5">
            <a:extLst>
              <a:ext uri="{FF2B5EF4-FFF2-40B4-BE49-F238E27FC236}">
                <a16:creationId xmlns:a16="http://schemas.microsoft.com/office/drawing/2014/main" id="{B6CA766E-7562-4ED0-BA20-120C3AC10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8CFB0-FA71-44C1-89B5-08FEC9526CAF}"/>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356296173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BBF0-CC80-441B-AC39-23F8494767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87621B-0E47-4085-A702-6B17F631A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C0755-8488-4CAE-BEDF-FBCBE410E5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CE7583-CBB8-4181-891E-32ED8784F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3FE05-1290-4647-BA4E-F18E169EDC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CAB551-79C9-494D-BE1D-F353963BCBEB}"/>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8" name="Footer Placeholder 7">
            <a:extLst>
              <a:ext uri="{FF2B5EF4-FFF2-40B4-BE49-F238E27FC236}">
                <a16:creationId xmlns:a16="http://schemas.microsoft.com/office/drawing/2014/main" id="{657D94B6-5985-45A0-8A1A-EACCB9D8BD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A0DA7D-E127-4607-8696-12F7D959BFE2}"/>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44784336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903B-43FA-485F-B172-9FC862676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9E7533-5A8B-4FA6-B919-A88BC5D969E1}"/>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4" name="Footer Placeholder 3">
            <a:extLst>
              <a:ext uri="{FF2B5EF4-FFF2-40B4-BE49-F238E27FC236}">
                <a16:creationId xmlns:a16="http://schemas.microsoft.com/office/drawing/2014/main" id="{4B71E686-65CA-4ACA-8863-856AD1FC65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D16A8B-4061-4FA9-8D2E-222CD0F180D4}"/>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25800627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18C5C3-7045-4193-92DE-0482C3427E71}"/>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3" name="Footer Placeholder 2">
            <a:extLst>
              <a:ext uri="{FF2B5EF4-FFF2-40B4-BE49-F238E27FC236}">
                <a16:creationId xmlns:a16="http://schemas.microsoft.com/office/drawing/2014/main" id="{53955861-8BFA-4D05-9A96-A97C9AB3EA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2EAAF9-B1B0-4E28-8D2A-9E96D25FE008}"/>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167127940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F000-432A-4D49-B5A8-20145D49E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E26478-2D96-47AC-A499-382452BE2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E88DC-307D-4A00-8D1B-61EC8F990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77611-23D0-4677-9093-7DBEEDD3C01B}"/>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6" name="Footer Placeholder 5">
            <a:extLst>
              <a:ext uri="{FF2B5EF4-FFF2-40B4-BE49-F238E27FC236}">
                <a16:creationId xmlns:a16="http://schemas.microsoft.com/office/drawing/2014/main" id="{24B2077D-F683-45CA-BD73-4C41A7630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D561C-A31A-4594-AC7E-167535E24FFB}"/>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251726755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2F9D-6FDF-4DEC-B954-F0D68B979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B14F08-C4A2-4373-AD9D-935ADB4B6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7F28F2-57D9-441C-8A13-8D9D70FDA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58E78-512B-479C-A037-E7863666E159}"/>
              </a:ext>
            </a:extLst>
          </p:cNvPr>
          <p:cNvSpPr>
            <a:spLocks noGrp="1"/>
          </p:cNvSpPr>
          <p:nvPr>
            <p:ph type="dt" sz="half" idx="10"/>
          </p:nvPr>
        </p:nvSpPr>
        <p:spPr/>
        <p:txBody>
          <a:bodyPr/>
          <a:lstStyle/>
          <a:p>
            <a:fld id="{83F3187E-84E4-4984-B816-B715B9DE8187}" type="datetimeFigureOut">
              <a:rPr lang="en-US" smtClean="0"/>
              <a:t>4/13/2020</a:t>
            </a:fld>
            <a:endParaRPr lang="en-US"/>
          </a:p>
        </p:txBody>
      </p:sp>
      <p:sp>
        <p:nvSpPr>
          <p:cNvPr id="6" name="Footer Placeholder 5">
            <a:extLst>
              <a:ext uri="{FF2B5EF4-FFF2-40B4-BE49-F238E27FC236}">
                <a16:creationId xmlns:a16="http://schemas.microsoft.com/office/drawing/2014/main" id="{EF8FCEA0-2424-4151-B64F-6D8B55E1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DB801-DA61-48A3-A7EC-75AA3E832C87}"/>
              </a:ext>
            </a:extLst>
          </p:cNvPr>
          <p:cNvSpPr>
            <a:spLocks noGrp="1"/>
          </p:cNvSpPr>
          <p:nvPr>
            <p:ph type="sldNum" sz="quarter" idx="12"/>
          </p:nvPr>
        </p:nvSpPr>
        <p:spPr/>
        <p:txBody>
          <a:bodyPr/>
          <a:lstStyle/>
          <a:p>
            <a:fld id="{27E67CAC-CD46-48F4-B391-A747828D23C0}" type="slidenum">
              <a:rPr lang="en-US" smtClean="0"/>
              <a:t>‹#›</a:t>
            </a:fld>
            <a:endParaRPr lang="en-US"/>
          </a:p>
        </p:txBody>
      </p:sp>
    </p:spTree>
    <p:extLst>
      <p:ext uri="{BB962C8B-B14F-4D97-AF65-F5344CB8AC3E}">
        <p14:creationId xmlns:p14="http://schemas.microsoft.com/office/powerpoint/2010/main" val="237717029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6B400-1CC7-4C24-91E6-2CA2C7F68C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69FF3D-6842-41B7-8A0B-C8B8E2533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39448-9D6F-4918-B042-45F52D7BB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3187E-84E4-4984-B816-B715B9DE8187}" type="datetimeFigureOut">
              <a:rPr lang="en-US" smtClean="0"/>
              <a:t>4/13/2020</a:t>
            </a:fld>
            <a:endParaRPr lang="en-US"/>
          </a:p>
        </p:txBody>
      </p:sp>
      <p:sp>
        <p:nvSpPr>
          <p:cNvPr id="5" name="Footer Placeholder 4">
            <a:extLst>
              <a:ext uri="{FF2B5EF4-FFF2-40B4-BE49-F238E27FC236}">
                <a16:creationId xmlns:a16="http://schemas.microsoft.com/office/drawing/2014/main" id="{B7C201B8-452B-45BA-AA8A-8C065D7C5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E7A174-44DF-44DB-8C42-6508778B9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67CAC-CD46-48F4-B391-A747828D23C0}" type="slidenum">
              <a:rPr lang="en-US" smtClean="0"/>
              <a:t>‹#›</a:t>
            </a:fld>
            <a:endParaRPr lang="en-US"/>
          </a:p>
        </p:txBody>
      </p:sp>
    </p:spTree>
    <p:extLst>
      <p:ext uri="{BB962C8B-B14F-4D97-AF65-F5344CB8AC3E}">
        <p14:creationId xmlns:p14="http://schemas.microsoft.com/office/powerpoint/2010/main" val="1157136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ataverdedecking.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mataverdedecking.com/" TargetMode="External"/><Relationship Id="rId2" Type="http://schemas.openxmlformats.org/officeDocument/2006/relationships/hyperlink" Target="https://www.mataverdedecking.com/selecting-the-right-decking-course-registr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9FBCF-10C4-498A-AD10-0645BF1E32D0}"/>
              </a:ext>
            </a:extLst>
          </p:cNvPr>
          <p:cNvSpPr>
            <a:spLocks noGrp="1"/>
          </p:cNvSpPr>
          <p:nvPr>
            <p:ph idx="1"/>
          </p:nvPr>
        </p:nvSpPr>
        <p:spPr>
          <a:xfrm>
            <a:off x="0" y="3136877"/>
            <a:ext cx="12192000" cy="584246"/>
          </a:xfrm>
        </p:spPr>
        <p:txBody>
          <a:bodyPr>
            <a:noAutofit/>
          </a:bodyPr>
          <a:lstStyle/>
          <a:p>
            <a:pPr marL="0" indent="0" algn="ctr">
              <a:buNone/>
            </a:pPr>
            <a:r>
              <a:rPr lang="en-US" sz="4400" b="1" dirty="0">
                <a:solidFill>
                  <a:schemeClr val="bg1"/>
                </a:solidFill>
              </a:rPr>
              <a:t>Decking 201: </a:t>
            </a:r>
            <a:r>
              <a:rPr lang="en-US" sz="3200" b="1" dirty="0">
                <a:solidFill>
                  <a:schemeClr val="bg1"/>
                </a:solidFill>
              </a:rPr>
              <a:t> </a:t>
            </a:r>
            <a:r>
              <a:rPr lang="en-US" sz="4400" b="1" dirty="0">
                <a:solidFill>
                  <a:schemeClr val="bg1"/>
                </a:solidFill>
              </a:rPr>
              <a:t>Selecting The Right Decking Material</a:t>
            </a:r>
          </a:p>
        </p:txBody>
      </p:sp>
      <p:sp>
        <p:nvSpPr>
          <p:cNvPr id="7" name="Oval 6">
            <a:extLst>
              <a:ext uri="{FF2B5EF4-FFF2-40B4-BE49-F238E27FC236}">
                <a16:creationId xmlns:a16="http://schemas.microsoft.com/office/drawing/2014/main" id="{4CBF8CC2-AA7F-4F82-8C3B-2E615FEAB199}"/>
              </a:ext>
            </a:extLst>
          </p:cNvPr>
          <p:cNvSpPr/>
          <p:nvPr/>
        </p:nvSpPr>
        <p:spPr>
          <a:xfrm>
            <a:off x="4994155" y="1223356"/>
            <a:ext cx="1870587" cy="17350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056DDD37-7D53-4A4F-82AA-491A221DF9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3248" y="1795924"/>
            <a:ext cx="1532400" cy="589877"/>
          </a:xfrm>
          <a:prstGeom prst="rect">
            <a:avLst/>
          </a:prstGeom>
        </p:spPr>
      </p:pic>
      <p:sp>
        <p:nvSpPr>
          <p:cNvPr id="8" name="TextBox 7">
            <a:extLst>
              <a:ext uri="{FF2B5EF4-FFF2-40B4-BE49-F238E27FC236}">
                <a16:creationId xmlns:a16="http://schemas.microsoft.com/office/drawing/2014/main" id="{F583390C-1E5E-4987-A5E6-63F5187E4E0F}"/>
              </a:ext>
            </a:extLst>
          </p:cNvPr>
          <p:cNvSpPr txBox="1"/>
          <p:nvPr/>
        </p:nvSpPr>
        <p:spPr>
          <a:xfrm>
            <a:off x="3369911" y="3862804"/>
            <a:ext cx="5119077" cy="461665"/>
          </a:xfrm>
          <a:prstGeom prst="rect">
            <a:avLst/>
          </a:prstGeom>
          <a:noFill/>
        </p:spPr>
        <p:txBody>
          <a:bodyPr wrap="square" rtlCol="0">
            <a:spAutoFit/>
          </a:bodyPr>
          <a:lstStyle/>
          <a:p>
            <a:pPr algn="ctr"/>
            <a:r>
              <a:rPr lang="en-US" sz="2400" dirty="0">
                <a:solidFill>
                  <a:schemeClr val="bg1"/>
                </a:solidFill>
              </a:rPr>
              <a:t>PROFESSIONAL TRAINING OUTLINE</a:t>
            </a:r>
          </a:p>
        </p:txBody>
      </p:sp>
      <p:sp>
        <p:nvSpPr>
          <p:cNvPr id="2" name="TextBox 1">
            <a:extLst>
              <a:ext uri="{FF2B5EF4-FFF2-40B4-BE49-F238E27FC236}">
                <a16:creationId xmlns:a16="http://schemas.microsoft.com/office/drawing/2014/main" id="{F1079604-1AE0-42FB-8A75-B6C49A7FDD3F}"/>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
        <p:nvSpPr>
          <p:cNvPr id="9" name="TextBox 8">
            <a:extLst>
              <a:ext uri="{FF2B5EF4-FFF2-40B4-BE49-F238E27FC236}">
                <a16:creationId xmlns:a16="http://schemas.microsoft.com/office/drawing/2014/main" id="{E4199144-05B9-4664-93B1-DA8C6FE82FF8}"/>
              </a:ext>
            </a:extLst>
          </p:cNvPr>
          <p:cNvSpPr txBox="1"/>
          <p:nvPr/>
        </p:nvSpPr>
        <p:spPr>
          <a:xfrm>
            <a:off x="410937" y="5005092"/>
            <a:ext cx="11037026" cy="400110"/>
          </a:xfrm>
          <a:prstGeom prst="rect">
            <a:avLst/>
          </a:prstGeom>
          <a:noFill/>
        </p:spPr>
        <p:txBody>
          <a:bodyPr wrap="square" rtlCol="0">
            <a:spAutoFit/>
          </a:bodyPr>
          <a:lstStyle/>
          <a:p>
            <a:pPr algn="ctr"/>
            <a:r>
              <a:rPr lang="en-US" sz="2000" i="1" dirty="0">
                <a:solidFill>
                  <a:schemeClr val="bg1"/>
                </a:solidFill>
              </a:rPr>
              <a:t>Brought to you by General Woodcraft, Inc. and </a:t>
            </a:r>
            <a:r>
              <a:rPr lang="en-US" sz="2000" i="1" u="sng" dirty="0">
                <a:solidFill>
                  <a:schemeClr val="bg1"/>
                </a:solidFill>
                <a:hlinkClick r:id="rId3">
                  <a:extLst>
                    <a:ext uri="{A12FA001-AC4F-418D-AE19-62706E023703}">
                      <ahyp:hlinkClr xmlns:ahyp="http://schemas.microsoft.com/office/drawing/2018/hyperlinkcolor" val="tx"/>
                    </a:ext>
                  </a:extLst>
                </a:hlinkClick>
              </a:rPr>
              <a:t>MataverdeDecking.com</a:t>
            </a:r>
            <a:r>
              <a:rPr lang="en-US" sz="2000" i="1" dirty="0">
                <a:solidFill>
                  <a:schemeClr val="bg1"/>
                </a:solidFill>
              </a:rPr>
              <a:t> ,  New London, CT and Cotati, CA</a:t>
            </a:r>
            <a:endParaRPr lang="en-US" sz="2000" dirty="0"/>
          </a:p>
        </p:txBody>
      </p:sp>
    </p:spTree>
    <p:extLst>
      <p:ext uri="{BB962C8B-B14F-4D97-AF65-F5344CB8AC3E}">
        <p14:creationId xmlns:p14="http://schemas.microsoft.com/office/powerpoint/2010/main" val="347886335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82233" y="1065862"/>
            <a:ext cx="5892259" cy="1346693"/>
          </a:xfrm>
        </p:spPr>
        <p:txBody>
          <a:bodyPr vert="horz" lIns="91440" tIns="45720" rIns="91440" bIns="45720" rtlCol="0" anchor="ctr">
            <a:normAutofit fontScale="90000"/>
          </a:bodyPr>
          <a:lstStyle/>
          <a:p>
            <a:pPr algn="l">
              <a:lnSpc>
                <a:spcPct val="100000"/>
              </a:lnSpc>
            </a:pPr>
            <a:r>
              <a:rPr lang="en-US" sz="3600" kern="1200" dirty="0">
                <a:solidFill>
                  <a:schemeClr val="tx1"/>
                </a:solidFill>
                <a:latin typeface="Verdana" panose="020B0604030504040204" pitchFamily="34" charset="0"/>
                <a:ea typeface="Verdana" panose="020B0604030504040204" pitchFamily="34" charset="0"/>
              </a:rPr>
              <a:t>Softwood Decking</a:t>
            </a:r>
            <a:br>
              <a:rPr lang="en-US" sz="3600" kern="1200" dirty="0">
                <a:solidFill>
                  <a:schemeClr val="tx1"/>
                </a:solidFill>
                <a:latin typeface="Verdana" panose="020B0604030504040204" pitchFamily="34" charset="0"/>
                <a:ea typeface="Verdana" panose="020B0604030504040204" pitchFamily="34" charset="0"/>
              </a:rPr>
            </a:br>
            <a:r>
              <a:rPr lang="en-US" sz="3600" kern="1200" dirty="0">
                <a:solidFill>
                  <a:schemeClr val="tx1"/>
                </a:solidFill>
                <a:latin typeface="Verdana" panose="020B0604030504040204" pitchFamily="34" charset="0"/>
                <a:ea typeface="Verdana" panose="020B0604030504040204" pitchFamily="34" charset="0"/>
              </a:rPr>
              <a:t>Material Options</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r>
              <a:rPr lang="en-US" sz="2000" b="1" kern="1200" dirty="0">
                <a:solidFill>
                  <a:schemeClr val="tx1"/>
                </a:solidFill>
                <a:latin typeface="+mn-lt"/>
                <a:ea typeface="Verdana" panose="020B0604030504040204" pitchFamily="34" charset="0"/>
              </a:rPr>
              <a:t>Pressure Treated Southern Yellow Pine</a:t>
            </a:r>
            <a:br>
              <a:rPr lang="en-US" sz="2200" b="1"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sp>
        <p:nvSpPr>
          <p:cNvPr id="96" name="Rectangle 95">
            <a:extLst>
              <a:ext uri="{FF2B5EF4-FFF2-40B4-BE49-F238E27FC236}">
                <a16:creationId xmlns:a16="http://schemas.microsoft.com/office/drawing/2014/main" id="{9D1E181F-DCF6-4D62-86AF-799CDE52F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036625" y="2313329"/>
            <a:ext cx="6074245" cy="3882662"/>
          </a:xfrm>
          <a:prstGeom prst="rect">
            <a:avLst/>
          </a:prstGeom>
        </p:spPr>
        <p:txBody>
          <a:bodyPr vert="horz" lIns="91440" tIns="45720" rIns="91440" bIns="45720" rtlCol="0">
            <a:normAutofit fontScale="92500" lnSpcReduction="10000"/>
          </a:bodyPr>
          <a:lstStyle/>
          <a:p>
            <a:pPr marL="285750" indent="-228600" algn="just">
              <a:lnSpc>
                <a:spcPct val="150000"/>
              </a:lnSpc>
              <a:spcAft>
                <a:spcPts val="600"/>
              </a:spcAft>
              <a:buFont typeface="Arial" panose="020B0604020202020204" pitchFamily="34" charset="0"/>
              <a:buChar char="•"/>
            </a:pPr>
            <a:r>
              <a:rPr lang="en-US" sz="1700" dirty="0"/>
              <a:t>Southern Yellow Pine is a strong species that has excellent fiber strength characteristics for a softwood species.  It is inexpensive, relatively strong and readily available. When used as lumber for a joist or other non-exposed structural member, it is a sturdy, inexpensive and long-lasting option for deck </a:t>
            </a:r>
            <a:r>
              <a:rPr lang="en-US" sz="1700" b="1" i="1" dirty="0"/>
              <a:t>framing</a:t>
            </a:r>
            <a:r>
              <a:rPr lang="en-US" sz="1700" b="1" dirty="0"/>
              <a:t>.  </a:t>
            </a:r>
          </a:p>
          <a:p>
            <a:pPr indent="-228600" algn="just">
              <a:lnSpc>
                <a:spcPct val="150000"/>
              </a:lnSpc>
              <a:spcAft>
                <a:spcPts val="600"/>
              </a:spcAft>
              <a:buFont typeface="Arial" panose="020B0604020202020204" pitchFamily="34" charset="0"/>
              <a:buChar char="•"/>
            </a:pPr>
            <a:endParaRPr lang="en-US" sz="1700" dirty="0"/>
          </a:p>
          <a:p>
            <a:pPr marL="285750" indent="-228600" algn="just">
              <a:lnSpc>
                <a:spcPct val="150000"/>
              </a:lnSpc>
              <a:spcAft>
                <a:spcPts val="600"/>
              </a:spcAft>
              <a:buFont typeface="Arial" panose="020B0604020202020204" pitchFamily="34" charset="0"/>
              <a:buChar char="•"/>
            </a:pPr>
            <a:r>
              <a:rPr lang="en-US" sz="1700" dirty="0"/>
              <a:t>The species has several undesirable characteristics, however, including the tendency to twist, warp, split, splinter, check, cup and crack. It is a tempting decking option because the price is so low, but it is not the best option as an exposed material such as decking.</a:t>
            </a:r>
          </a:p>
          <a:p>
            <a:pPr marR="0" lvl="0" indent="-228600">
              <a:lnSpc>
                <a:spcPct val="90000"/>
              </a:lnSpc>
              <a:spcBef>
                <a:spcPts val="0"/>
              </a:spcBef>
              <a:spcAft>
                <a:spcPts val="600"/>
              </a:spcAft>
              <a:buFont typeface="Arial" panose="020B0604020202020204" pitchFamily="34" charset="0"/>
              <a:buChar char="•"/>
            </a:pPr>
            <a:endParaRPr lang="en-US" sz="1900" b="1" dirty="0"/>
          </a:p>
        </p:txBody>
      </p:sp>
      <p:pic>
        <p:nvPicPr>
          <p:cNvPr id="4" name="Picture 3">
            <a:extLst>
              <a:ext uri="{FF2B5EF4-FFF2-40B4-BE49-F238E27FC236}">
                <a16:creationId xmlns:a16="http://schemas.microsoft.com/office/drawing/2014/main" id="{7AE4EF56-3C4E-435D-AFE0-1B127F79930E}"/>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7534350" y="3427086"/>
            <a:ext cx="3620066" cy="2535563"/>
          </a:xfrm>
          <a:prstGeom prst="rect">
            <a:avLst/>
          </a:prstGeom>
          <a:noFill/>
          <a:effectLst>
            <a:outerShdw blurRad="406400" dist="317500" dir="5400000" sx="89000" sy="89000" rotWithShape="0">
              <a:prstClr val="black">
                <a:alpha val="15000"/>
              </a:prstClr>
            </a:outerShdw>
          </a:effectLst>
        </p:spPr>
      </p:pic>
      <p:pic>
        <p:nvPicPr>
          <p:cNvPr id="6" name="Picture 5" descr="A wooden bench&#10;&#10;Description automatically generated">
            <a:extLst>
              <a:ext uri="{FF2B5EF4-FFF2-40B4-BE49-F238E27FC236}">
                <a16:creationId xmlns:a16="http://schemas.microsoft.com/office/drawing/2014/main" id="{501C9E6B-03A6-46C3-B0DA-F0ACA1E253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4350" y="787267"/>
            <a:ext cx="3620067" cy="2535547"/>
          </a:xfrm>
          <a:prstGeom prst="rect">
            <a:avLst/>
          </a:prstGeom>
        </p:spPr>
      </p:pic>
      <p:cxnSp>
        <p:nvCxnSpPr>
          <p:cNvPr id="98" name="Straight Connector 97">
            <a:extLst>
              <a:ext uri="{FF2B5EF4-FFF2-40B4-BE49-F238E27FC236}">
                <a16:creationId xmlns:a16="http://schemas.microsoft.com/office/drawing/2014/main" id="{7A5FDA87-C737-406E-9876-2EF48219DD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351" y="3427095"/>
            <a:ext cx="3621024" cy="0"/>
          </a:xfrm>
          <a:prstGeom prst="line">
            <a:avLst/>
          </a:prstGeom>
          <a:ln>
            <a:solidFill>
              <a:srgbClr val="00000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2CB91C-9E97-4FB7-BDC1-B4A7869B4382}"/>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44599486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97863" y="885458"/>
            <a:ext cx="4898135" cy="1346693"/>
          </a:xfrm>
        </p:spPr>
        <p:txBody>
          <a:bodyPr vert="horz" lIns="91440" tIns="45720" rIns="91440" bIns="45720" rtlCol="0" anchor="ctr">
            <a:normAutofit fontScale="90000"/>
          </a:bodyPr>
          <a:lstStyle/>
          <a:p>
            <a:pPr algn="l">
              <a:lnSpc>
                <a:spcPct val="100000"/>
              </a:lnSpc>
            </a:pPr>
            <a:r>
              <a:rPr lang="en-US" sz="3600" dirty="0">
                <a:latin typeface="Verdana" panose="020B0604030504040204" pitchFamily="34" charset="0"/>
                <a:ea typeface="Verdana" panose="020B0604030504040204" pitchFamily="34" charset="0"/>
              </a:rPr>
              <a:t>Softwood Decking</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Material Options</a:t>
            </a:r>
            <a:br>
              <a:rPr lang="en-US" sz="2500" dirty="0"/>
            </a:br>
            <a:br>
              <a:rPr lang="en-US" sz="2000" b="1" dirty="0"/>
            </a:br>
            <a:r>
              <a:rPr lang="en-US" sz="2000" b="1" dirty="0">
                <a:latin typeface="+mn-lt"/>
              </a:rPr>
              <a:t>Western Red Cedar</a:t>
            </a:r>
          </a:p>
        </p:txBody>
      </p:sp>
      <p:sp>
        <p:nvSpPr>
          <p:cNvPr id="85" name="Rectangle 84">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97863" y="2259523"/>
            <a:ext cx="4878978" cy="3645084"/>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1600" dirty="0"/>
          </a:p>
          <a:p>
            <a:pPr indent="-228600" algn="just">
              <a:lnSpc>
                <a:spcPct val="150000"/>
              </a:lnSpc>
              <a:spcAft>
                <a:spcPts val="600"/>
              </a:spcAft>
              <a:buFont typeface="Arial" panose="020B0604020202020204" pitchFamily="34" charset="0"/>
              <a:buChar char="•"/>
            </a:pPr>
            <a:r>
              <a:rPr lang="en-US" sz="1600" dirty="0"/>
              <a:t>To get best use of western red cedar, it is imperative to seal it or refinish it regularly. Otherwise it tends to decay and rot.</a:t>
            </a:r>
          </a:p>
          <a:p>
            <a:pPr algn="just">
              <a:lnSpc>
                <a:spcPct val="150000"/>
              </a:lnSpc>
              <a:spcAft>
                <a:spcPts val="600"/>
              </a:spcAft>
            </a:pPr>
            <a:endParaRPr lang="en-US" sz="1600" dirty="0"/>
          </a:p>
          <a:p>
            <a:pPr indent="-228600" algn="just">
              <a:lnSpc>
                <a:spcPct val="150000"/>
              </a:lnSpc>
              <a:spcAft>
                <a:spcPts val="600"/>
              </a:spcAft>
              <a:buFont typeface="Arial" panose="020B0604020202020204" pitchFamily="34" charset="0"/>
              <a:buChar char="•"/>
            </a:pPr>
            <a:r>
              <a:rPr lang="en-US" sz="1600" dirty="0"/>
              <a:t>Take great care to select a higher grade for better performance and looks.  Good quality cedar is harder to find nowadays and is often very expensive.</a:t>
            </a:r>
          </a:p>
          <a:p>
            <a:pPr marR="0" lvl="0" indent="-228600">
              <a:lnSpc>
                <a:spcPct val="90000"/>
              </a:lnSpc>
              <a:spcBef>
                <a:spcPts val="0"/>
              </a:spcBef>
              <a:spcAft>
                <a:spcPts val="600"/>
              </a:spcAft>
              <a:buFont typeface="Arial" panose="020B0604020202020204" pitchFamily="34" charset="0"/>
              <a:buChar char="•"/>
            </a:pPr>
            <a:endParaRPr lang="en-US" sz="2000" b="1" dirty="0"/>
          </a:p>
        </p:txBody>
      </p:sp>
      <p:pic>
        <p:nvPicPr>
          <p:cNvPr id="5" name="Picture 4" descr="A picture containing wooden, building, floor, wood&#10;&#10;Description automatically generated">
            <a:extLst>
              <a:ext uri="{FF2B5EF4-FFF2-40B4-BE49-F238E27FC236}">
                <a16:creationId xmlns:a16="http://schemas.microsoft.com/office/drawing/2014/main" id="{682B8E21-ECCF-429C-B462-C626316847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
        <p:nvSpPr>
          <p:cNvPr id="7" name="TextBox 6">
            <a:extLst>
              <a:ext uri="{FF2B5EF4-FFF2-40B4-BE49-F238E27FC236}">
                <a16:creationId xmlns:a16="http://schemas.microsoft.com/office/drawing/2014/main" id="{3DEC928B-5E2B-4691-8E15-7AB795804AC6}"/>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92415197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97864" y="891539"/>
            <a:ext cx="4898135" cy="1346693"/>
          </a:xfrm>
        </p:spPr>
        <p:txBody>
          <a:bodyPr vert="horz" lIns="91440" tIns="45720" rIns="91440" bIns="45720" rtlCol="0" anchor="ctr">
            <a:normAutofit fontScale="90000"/>
          </a:bodyPr>
          <a:lstStyle/>
          <a:p>
            <a:pPr algn="l">
              <a:lnSpc>
                <a:spcPct val="100000"/>
              </a:lnSpc>
            </a:pPr>
            <a:r>
              <a:rPr lang="en-US" sz="3600" dirty="0">
                <a:latin typeface="Verdana" panose="020B0604030504040204" pitchFamily="34" charset="0"/>
                <a:ea typeface="Verdana" panose="020B0604030504040204" pitchFamily="34" charset="0"/>
              </a:rPr>
              <a:t>Softwood Decking</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Material Options</a:t>
            </a:r>
            <a:br>
              <a:rPr lang="en-US" sz="2200" dirty="0"/>
            </a:br>
            <a:br>
              <a:rPr lang="en-US" sz="2000" dirty="0">
                <a:latin typeface="+mn-lt"/>
              </a:rPr>
            </a:br>
            <a:r>
              <a:rPr lang="en-US" sz="2000" b="1" dirty="0">
                <a:latin typeface="+mn-lt"/>
              </a:rPr>
              <a:t>Redwood</a:t>
            </a:r>
          </a:p>
        </p:txBody>
      </p:sp>
      <p:sp>
        <p:nvSpPr>
          <p:cNvPr id="76" name="Rectangle 75">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97864" y="2399100"/>
            <a:ext cx="4878978" cy="3645084"/>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1700" dirty="0"/>
              <a:t>California redwood is a truly amazing softwood lumber species. It is long lasting and naturally resistant to decay and insects.</a:t>
            </a:r>
          </a:p>
          <a:p>
            <a:pPr indent="-228600" algn="just">
              <a:lnSpc>
                <a:spcPct val="90000"/>
              </a:lnSpc>
              <a:spcAft>
                <a:spcPts val="600"/>
              </a:spcAft>
              <a:buFont typeface="Arial" panose="020B0604020202020204" pitchFamily="34" charset="0"/>
              <a:buChar char="•"/>
            </a:pPr>
            <a:endParaRPr lang="en-US" sz="1700" dirty="0"/>
          </a:p>
          <a:p>
            <a:pPr indent="-228600" algn="just">
              <a:lnSpc>
                <a:spcPct val="90000"/>
              </a:lnSpc>
              <a:spcAft>
                <a:spcPts val="600"/>
              </a:spcAft>
              <a:buFont typeface="Arial" panose="020B0604020202020204" pitchFamily="34" charset="0"/>
              <a:buChar char="•"/>
            </a:pPr>
            <a:r>
              <a:rPr lang="en-US" sz="1700" dirty="0"/>
              <a:t>Due to overharvesting, old growth redwood is very rare. Most redwood today is knotty, contains lots of sapwood and doesn’t look as nice or perform as well as old growth redwood.</a:t>
            </a:r>
          </a:p>
          <a:p>
            <a:pPr indent="-228600" algn="just">
              <a:lnSpc>
                <a:spcPct val="90000"/>
              </a:lnSpc>
              <a:spcAft>
                <a:spcPts val="600"/>
              </a:spcAft>
              <a:buFont typeface="Arial" panose="020B0604020202020204" pitchFamily="34" charset="0"/>
              <a:buChar char="•"/>
            </a:pPr>
            <a:endParaRPr lang="en-US" sz="1700" dirty="0"/>
          </a:p>
          <a:p>
            <a:pPr indent="-228600" algn="just">
              <a:lnSpc>
                <a:spcPct val="90000"/>
              </a:lnSpc>
              <a:spcAft>
                <a:spcPts val="600"/>
              </a:spcAft>
              <a:buFont typeface="Arial" panose="020B0604020202020204" pitchFamily="34" charset="0"/>
              <a:buChar char="•"/>
            </a:pPr>
            <a:r>
              <a:rPr lang="en-US" sz="1700" dirty="0"/>
              <a:t>Redwood decking is on the very high end of the pricing spectrum. </a:t>
            </a:r>
            <a:endParaRPr lang="en-US" sz="1700" b="1" dirty="0"/>
          </a:p>
        </p:txBody>
      </p:sp>
      <p:pic>
        <p:nvPicPr>
          <p:cNvPr id="4098" name="Picture 2" descr="california redwood select construction heart">
            <a:extLst>
              <a:ext uri="{FF2B5EF4-FFF2-40B4-BE49-F238E27FC236}">
                <a16:creationId xmlns:a16="http://schemas.microsoft.com/office/drawing/2014/main" id="{16CC1C70-3115-48DA-B499-30896A4CD46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8772" r="41201"/>
          <a:stretch/>
        </p:blipFill>
        <p:spPr bwMode="auto">
          <a:xfrm>
            <a:off x="6552330" y="891540"/>
            <a:ext cx="5639670"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6BA7EC-88FC-4D1B-8B80-33EBCB6A9F6B}"/>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404303574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5E650C9B-22AF-443A-AD96-CB29F8C64CE2}"/>
              </a:ext>
            </a:extLst>
          </p:cNvPr>
          <p:cNvSpPr>
            <a:spLocks noGrp="1"/>
          </p:cNvSpPr>
          <p:nvPr>
            <p:ph type="ctr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Softwood Decking Material Options</a:t>
            </a:r>
          </a:p>
        </p:txBody>
      </p:sp>
      <p:sp>
        <p:nvSpPr>
          <p:cNvPr id="3" name="Rectangle 2">
            <a:extLst>
              <a:ext uri="{FF2B5EF4-FFF2-40B4-BE49-F238E27FC236}">
                <a16:creationId xmlns:a16="http://schemas.microsoft.com/office/drawing/2014/main" id="{68F16130-8F79-43B5-B0AF-966D39356B2F}"/>
              </a:ext>
            </a:extLst>
          </p:cNvPr>
          <p:cNvSpPr/>
          <p:nvPr/>
        </p:nvSpPr>
        <p:spPr>
          <a:xfrm>
            <a:off x="4211274" y="411062"/>
            <a:ext cx="7286216" cy="1913574"/>
          </a:xfrm>
          <a:prstGeom prst="rect">
            <a:avLst/>
          </a:prstGeom>
        </p:spPr>
        <p:txBody>
          <a:bodyPr vert="horz" lIns="91440" tIns="45720" rIns="91440" bIns="45720" rtlCol="0">
            <a:normAutofit fontScale="40000" lnSpcReduction="20000"/>
          </a:bodyPr>
          <a:lstStyle/>
          <a:p>
            <a:pPr algn="just">
              <a:lnSpc>
                <a:spcPct val="150000"/>
              </a:lnSpc>
              <a:spcAft>
                <a:spcPts val="600"/>
              </a:spcAft>
            </a:pPr>
            <a:r>
              <a:rPr lang="en-US" sz="5100" b="1" dirty="0"/>
              <a:t>Summary of Softwood Decking Materials</a:t>
            </a:r>
            <a:endParaRPr lang="en-US" sz="5100" dirty="0"/>
          </a:p>
          <a:p>
            <a:pPr algn="just">
              <a:lnSpc>
                <a:spcPct val="150000"/>
              </a:lnSpc>
              <a:spcAft>
                <a:spcPts val="600"/>
              </a:spcAft>
            </a:pPr>
            <a:r>
              <a:rPr lang="en-US" sz="4000" dirty="0"/>
              <a:t>Softwood decking species options such as pine, cedar and redwood  are all-natural, real wood products. There are some natural grain and color variations. No two boards are exactly alike. Although different softwood species have unique characteristics, here is a summary of their similarities, strengths and weaknesses:</a:t>
            </a:r>
          </a:p>
          <a:p>
            <a:pPr algn="just">
              <a:lnSpc>
                <a:spcPct val="150000"/>
              </a:lnSpc>
              <a:spcAft>
                <a:spcPts val="600"/>
              </a:spcAft>
            </a:pPr>
            <a:endParaRPr lang="en-US" sz="1600" dirty="0"/>
          </a:p>
        </p:txBody>
      </p:sp>
      <p:graphicFrame>
        <p:nvGraphicFramePr>
          <p:cNvPr id="4" name="Table 6">
            <a:extLst>
              <a:ext uri="{FF2B5EF4-FFF2-40B4-BE49-F238E27FC236}">
                <a16:creationId xmlns:a16="http://schemas.microsoft.com/office/drawing/2014/main" id="{8B88B7DE-C46D-49D1-996C-4DEBF7AADCA9}"/>
              </a:ext>
            </a:extLst>
          </p:cNvPr>
          <p:cNvGraphicFramePr>
            <a:graphicFrameLocks noGrp="1"/>
          </p:cNvGraphicFramePr>
          <p:nvPr>
            <p:extLst>
              <p:ext uri="{D42A27DB-BD31-4B8C-83A1-F6EECF244321}">
                <p14:modId xmlns:p14="http://schemas.microsoft.com/office/powerpoint/2010/main" val="1208077800"/>
              </p:ext>
            </p:extLst>
          </p:nvPr>
        </p:nvGraphicFramePr>
        <p:xfrm>
          <a:off x="4309290" y="2525086"/>
          <a:ext cx="7188199" cy="383259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350815">
                  <a:extLst>
                    <a:ext uri="{9D8B030D-6E8A-4147-A177-3AD203B41FA5}">
                      <a16:colId xmlns:a16="http://schemas.microsoft.com/office/drawing/2014/main" val="2807004812"/>
                    </a:ext>
                  </a:extLst>
                </a:gridCol>
                <a:gridCol w="3837384">
                  <a:extLst>
                    <a:ext uri="{9D8B030D-6E8A-4147-A177-3AD203B41FA5}">
                      <a16:colId xmlns:a16="http://schemas.microsoft.com/office/drawing/2014/main" val="867242862"/>
                    </a:ext>
                  </a:extLst>
                </a:gridCol>
              </a:tblGrid>
              <a:tr h="145925">
                <a:tc>
                  <a:txBody>
                    <a:bodyPr/>
                    <a:lstStyle/>
                    <a:p>
                      <a:r>
                        <a:rPr lang="en-US" sz="1700" dirty="0"/>
                        <a:t>Strengths</a:t>
                      </a:r>
                    </a:p>
                  </a:txBody>
                  <a:tcPr marL="84794" marR="84794" marT="42398" marB="42398">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700" dirty="0"/>
                        <a:t>Weaknesses</a:t>
                      </a:r>
                    </a:p>
                  </a:txBody>
                  <a:tcPr marL="84794" marR="84794" marT="42398" marB="42398">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132961276"/>
                  </a:ext>
                </a:extLst>
              </a:tr>
              <a:tr h="3488717">
                <a:tc>
                  <a:txBody>
                    <a:bodyPr/>
                    <a:lstStyle/>
                    <a:p>
                      <a:pPr marL="285750" lvl="0" indent="-285750" algn="l">
                        <a:lnSpc>
                          <a:spcPct val="100000"/>
                        </a:lnSpc>
                        <a:buFont typeface="Arial" panose="020B0604020202020204" pitchFamily="34" charset="0"/>
                        <a:buChar char="•"/>
                      </a:pPr>
                      <a:r>
                        <a:rPr lang="en-US" sz="1600" dirty="0"/>
                        <a:t>Natural wood products</a:t>
                      </a:r>
                    </a:p>
                    <a:p>
                      <a:pPr marL="0" lvl="0" indent="0" algn="l">
                        <a:lnSpc>
                          <a:spcPct val="100000"/>
                        </a:lnSpc>
                        <a:buFont typeface="Arial" panose="020B0604020202020204" pitchFamily="34" charset="0"/>
                        <a:buNone/>
                      </a:pPr>
                      <a:endParaRPr lang="en-US" sz="800" dirty="0"/>
                    </a:p>
                    <a:p>
                      <a:pPr marL="285750" lvl="0" indent="-285750" algn="l">
                        <a:lnSpc>
                          <a:spcPct val="100000"/>
                        </a:lnSpc>
                        <a:buFont typeface="Arial" panose="020B0604020202020204" pitchFamily="34" charset="0"/>
                        <a:buChar char="•"/>
                      </a:pPr>
                      <a:r>
                        <a:rPr lang="en-US" sz="1600" dirty="0"/>
                        <a:t>Each board has unique natural graining and coloration</a:t>
                      </a:r>
                    </a:p>
                    <a:p>
                      <a:pPr marL="0" lvl="0" indent="0" algn="l">
                        <a:lnSpc>
                          <a:spcPct val="100000"/>
                        </a:lnSpc>
                        <a:buFont typeface="Arial" panose="020B0604020202020204" pitchFamily="34" charset="0"/>
                        <a:buNone/>
                      </a:pPr>
                      <a:endParaRPr lang="en-US" sz="800" dirty="0"/>
                    </a:p>
                    <a:p>
                      <a:pPr marL="285750" lvl="0" indent="-285750" algn="l">
                        <a:lnSpc>
                          <a:spcPct val="100000"/>
                        </a:lnSpc>
                        <a:buFont typeface="Arial" panose="020B0604020202020204" pitchFamily="34" charset="0"/>
                        <a:buChar char="•"/>
                      </a:pPr>
                      <a:r>
                        <a:rPr lang="en-US" sz="1600" dirty="0"/>
                        <a:t>Wood may be stained or finished to match your color scheme</a:t>
                      </a:r>
                    </a:p>
                    <a:p>
                      <a:pPr marL="0" lvl="0" indent="0" algn="l">
                        <a:lnSpc>
                          <a:spcPct val="100000"/>
                        </a:lnSpc>
                        <a:buFont typeface="Arial" panose="020B0604020202020204" pitchFamily="34" charset="0"/>
                        <a:buNone/>
                      </a:pPr>
                      <a:endParaRPr lang="en-US" sz="800" dirty="0"/>
                    </a:p>
                    <a:p>
                      <a:pPr marL="285750" lvl="0" indent="-285750" algn="l">
                        <a:lnSpc>
                          <a:spcPct val="100000"/>
                        </a:lnSpc>
                        <a:buFont typeface="Arial" panose="020B0604020202020204" pitchFamily="34" charset="0"/>
                        <a:buChar char="•"/>
                      </a:pPr>
                      <a:r>
                        <a:rPr lang="en-US" sz="1600" dirty="0"/>
                        <a:t>Readily available</a:t>
                      </a:r>
                    </a:p>
                    <a:p>
                      <a:pPr marL="0" lvl="0" indent="0" algn="l">
                        <a:lnSpc>
                          <a:spcPct val="100000"/>
                        </a:lnSpc>
                        <a:buFont typeface="Arial" panose="020B0604020202020204" pitchFamily="34" charset="0"/>
                        <a:buNone/>
                      </a:pPr>
                      <a:endParaRPr lang="en-US" sz="800" dirty="0"/>
                    </a:p>
                    <a:p>
                      <a:pPr marL="285750" lvl="0" indent="-285750" algn="l">
                        <a:lnSpc>
                          <a:spcPct val="100000"/>
                        </a:lnSpc>
                        <a:buFont typeface="Arial" panose="020B0604020202020204" pitchFamily="34" charset="0"/>
                        <a:buChar char="•"/>
                      </a:pPr>
                      <a:r>
                        <a:rPr lang="en-US" sz="1600" dirty="0"/>
                        <a:t>Pressure treated pine is very inexpensive</a:t>
                      </a:r>
                    </a:p>
                    <a:p>
                      <a:pPr marL="0" lvl="0" indent="0" algn="l">
                        <a:lnSpc>
                          <a:spcPct val="100000"/>
                        </a:lnSpc>
                        <a:buFont typeface="Arial" panose="020B0604020202020204" pitchFamily="34" charset="0"/>
                        <a:buNone/>
                      </a:pPr>
                      <a:endParaRPr lang="en-US" sz="800" dirty="0"/>
                    </a:p>
                    <a:p>
                      <a:pPr marL="285750" lvl="0" indent="-285750" algn="l">
                        <a:lnSpc>
                          <a:spcPct val="100000"/>
                        </a:lnSpc>
                        <a:buFont typeface="Arial" panose="020B0604020202020204" pitchFamily="34" charset="0"/>
                        <a:buChar char="•"/>
                      </a:pPr>
                      <a:r>
                        <a:rPr lang="en-US" sz="1600" dirty="0"/>
                        <a:t>Cuts and installs easily</a:t>
                      </a:r>
                    </a:p>
                    <a:p>
                      <a:pPr algn="l"/>
                      <a:endParaRPr lang="en-US" sz="1700" dirty="0"/>
                    </a:p>
                  </a:txBody>
                  <a:tcPr marL="84794" marR="84794" marT="42398" marB="42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l">
                        <a:lnSpc>
                          <a:spcPct val="100000"/>
                        </a:lnSpc>
                        <a:buFont typeface="Arial" panose="020B0604020202020204" pitchFamily="34" charset="0"/>
                        <a:buChar char="•"/>
                      </a:pPr>
                      <a:r>
                        <a:rPr lang="en-US" sz="1600" dirty="0"/>
                        <a:t>Should be re-finished regularly to maintain looks and performance</a:t>
                      </a:r>
                    </a:p>
                    <a:p>
                      <a:pPr marL="0" lvl="0" indent="0" algn="l">
                        <a:lnSpc>
                          <a:spcPct val="100000"/>
                        </a:lnSpc>
                        <a:buFont typeface="Arial" panose="020B0604020202020204" pitchFamily="34" charset="0"/>
                        <a:buNone/>
                      </a:pPr>
                      <a:endParaRPr lang="en-US" sz="800" dirty="0"/>
                    </a:p>
                    <a:p>
                      <a:pPr marL="285750" lvl="0" indent="-285750" algn="l">
                        <a:lnSpc>
                          <a:spcPct val="100000"/>
                        </a:lnSpc>
                        <a:buFont typeface="Arial" panose="020B0604020202020204" pitchFamily="34" charset="0"/>
                        <a:buChar char="•"/>
                      </a:pPr>
                      <a:r>
                        <a:rPr lang="en-US" sz="1600" dirty="0"/>
                        <a:t>Some species tend to split, check and crack more than others (especially pressure treated pine)</a:t>
                      </a:r>
                    </a:p>
                    <a:p>
                      <a:pPr marL="0" lvl="0" indent="0" algn="l">
                        <a:lnSpc>
                          <a:spcPct val="100000"/>
                        </a:lnSpc>
                        <a:buFont typeface="Arial" panose="020B0604020202020204" pitchFamily="34" charset="0"/>
                        <a:buNone/>
                      </a:pPr>
                      <a:endParaRPr lang="en-US" sz="800" dirty="0"/>
                    </a:p>
                    <a:p>
                      <a:pPr marL="285750" lvl="0" indent="-285750" algn="l">
                        <a:lnSpc>
                          <a:spcPct val="100000"/>
                        </a:lnSpc>
                        <a:buFont typeface="Arial" panose="020B0604020202020204" pitchFamily="34" charset="0"/>
                        <a:buChar char="•"/>
                      </a:pPr>
                      <a:r>
                        <a:rPr lang="en-US" sz="1600" dirty="0"/>
                        <a:t>It is becoming much harder to find high quality redwood and red cedar</a:t>
                      </a:r>
                    </a:p>
                    <a:p>
                      <a:pPr marL="0" lvl="0" indent="0" algn="l">
                        <a:lnSpc>
                          <a:spcPct val="100000"/>
                        </a:lnSpc>
                        <a:buFont typeface="Arial" panose="020B0604020202020204" pitchFamily="34" charset="0"/>
                        <a:buNone/>
                      </a:pPr>
                      <a:endParaRPr lang="en-US" sz="800" dirty="0"/>
                    </a:p>
                    <a:p>
                      <a:pPr marL="285750" lvl="0" indent="-285750" algn="l">
                        <a:lnSpc>
                          <a:spcPct val="100000"/>
                        </a:lnSpc>
                        <a:buFont typeface="Arial" panose="020B0604020202020204" pitchFamily="34" charset="0"/>
                        <a:buChar char="•"/>
                      </a:pPr>
                      <a:r>
                        <a:rPr lang="en-US" sz="1600" dirty="0"/>
                        <a:t>Redwood and cedar decking, when available,  are often very expensive</a:t>
                      </a:r>
                      <a:endParaRPr lang="en-US" sz="1700" dirty="0"/>
                    </a:p>
                  </a:txBody>
                  <a:tcPr marL="84794" marR="84794" marT="42398" marB="42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184387"/>
                  </a:ext>
                </a:extLst>
              </a:tr>
            </a:tbl>
          </a:graphicData>
        </a:graphic>
      </p:graphicFrame>
      <p:sp>
        <p:nvSpPr>
          <p:cNvPr id="6" name="TextBox 5">
            <a:extLst>
              <a:ext uri="{FF2B5EF4-FFF2-40B4-BE49-F238E27FC236}">
                <a16:creationId xmlns:a16="http://schemas.microsoft.com/office/drawing/2014/main" id="{6ADB404E-6D1E-413C-9BE7-C9A51ADD0546}"/>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236530789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97863" y="891539"/>
            <a:ext cx="5892259" cy="1346693"/>
          </a:xfrm>
        </p:spPr>
        <p:txBody>
          <a:bodyPr vert="horz" lIns="91440" tIns="45720" rIns="91440" bIns="45720" rtlCol="0" anchor="ctr">
            <a:normAutofit fontScale="90000"/>
          </a:bodyPr>
          <a:lstStyle/>
          <a:p>
            <a:pPr algn="l">
              <a:lnSpc>
                <a:spcPct val="100000"/>
              </a:lnSpc>
            </a:pPr>
            <a:r>
              <a:rPr lang="en-US" sz="3600" kern="1200" dirty="0">
                <a:solidFill>
                  <a:schemeClr val="tx1"/>
                </a:solidFill>
                <a:latin typeface="Verdana" panose="020B0604030504040204" pitchFamily="34" charset="0"/>
                <a:ea typeface="Verdana" panose="020B0604030504040204" pitchFamily="34" charset="0"/>
              </a:rPr>
              <a:t>Hardwood Decking</a:t>
            </a:r>
            <a:br>
              <a:rPr lang="en-US" sz="3600" kern="1200" dirty="0">
                <a:solidFill>
                  <a:schemeClr val="tx1"/>
                </a:solidFill>
                <a:latin typeface="Verdana" panose="020B0604030504040204" pitchFamily="34" charset="0"/>
                <a:ea typeface="Verdana" panose="020B0604030504040204" pitchFamily="34" charset="0"/>
              </a:rPr>
            </a:br>
            <a:r>
              <a:rPr lang="en-US" sz="3600" kern="1200" dirty="0">
                <a:solidFill>
                  <a:schemeClr val="tx1"/>
                </a:solidFill>
                <a:latin typeface="Verdana" panose="020B0604030504040204" pitchFamily="34" charset="0"/>
                <a:ea typeface="Verdana" panose="020B0604030504040204" pitchFamily="34" charset="0"/>
              </a:rPr>
              <a:t>Material Options</a:t>
            </a:r>
            <a:br>
              <a:rPr lang="en-US" sz="2200" kern="1200" dirty="0">
                <a:solidFill>
                  <a:schemeClr val="tx1"/>
                </a:solidFill>
                <a:latin typeface="+mj-lt"/>
                <a:ea typeface="+mj-ea"/>
                <a:cs typeface="+mj-cs"/>
              </a:rPr>
            </a:br>
            <a:br>
              <a:rPr lang="en-US" sz="2200" kern="1200" dirty="0">
                <a:solidFill>
                  <a:schemeClr val="tx1"/>
                </a:solidFill>
                <a:latin typeface="+mn-lt"/>
                <a:ea typeface="+mj-ea"/>
                <a:cs typeface="+mj-cs"/>
              </a:rPr>
            </a:br>
            <a:r>
              <a:rPr lang="en-US" sz="2000" b="1" kern="1200" dirty="0">
                <a:solidFill>
                  <a:schemeClr val="tx1"/>
                </a:solidFill>
                <a:latin typeface="+mn-lt"/>
                <a:ea typeface="Verdana" panose="020B0604030504040204" pitchFamily="34" charset="0"/>
              </a:rPr>
              <a:t>Medium Density Hardwood Decking</a:t>
            </a:r>
          </a:p>
        </p:txBody>
      </p:sp>
      <p:sp>
        <p:nvSpPr>
          <p:cNvPr id="193" name="Rectangle 192">
            <a:extLst>
              <a:ext uri="{FF2B5EF4-FFF2-40B4-BE49-F238E27FC236}">
                <a16:creationId xmlns:a16="http://schemas.microsoft.com/office/drawing/2014/main" id="{9D1E181F-DCF6-4D62-86AF-799CDE52F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978224" y="2278545"/>
            <a:ext cx="6034972" cy="4206141"/>
          </a:xfrm>
          <a:prstGeom prst="rect">
            <a:avLst/>
          </a:prstGeom>
        </p:spPr>
        <p:txBody>
          <a:bodyPr vert="horz" lIns="91440" tIns="45720" rIns="91440" bIns="45720" rtlCol="0">
            <a:noAutofit/>
          </a:bodyPr>
          <a:lstStyle/>
          <a:p>
            <a:pPr marL="285750" indent="-228600">
              <a:lnSpc>
                <a:spcPct val="150000"/>
              </a:lnSpc>
              <a:spcAft>
                <a:spcPts val="600"/>
              </a:spcAft>
              <a:buFont typeface="Arial" panose="020B0604020202020204" pitchFamily="34" charset="0"/>
              <a:buChar char="•"/>
            </a:pPr>
            <a:r>
              <a:rPr lang="en-US" sz="1400" dirty="0"/>
              <a:t>Medium density hardwood decking includes Shorea species and its 40 subspecies such as Meranti  and Philippine “mahogany”.  (Note: These are not true mahoganies at all.)  Shorea subspecies vary widely in terms of hardness, strength, durability, insect and rot resistance.  They are moderately durable yet are in the higher price range in terms of cost. An annual coating of sealer or stain is recommended to keep the material from rotting.</a:t>
            </a:r>
          </a:p>
          <a:p>
            <a:pPr marL="285750" indent="-228600">
              <a:lnSpc>
                <a:spcPct val="150000"/>
              </a:lnSpc>
              <a:spcAft>
                <a:spcPts val="600"/>
              </a:spcAft>
              <a:buFont typeface="Arial" panose="020B0604020202020204" pitchFamily="34" charset="0"/>
              <a:buChar char="•"/>
            </a:pPr>
            <a:r>
              <a:rPr lang="en-US" sz="1400" dirty="0"/>
              <a:t>Several Shorea subspecies are beautiful and work great for porch flooring and other semi protected areas. When used for exposed decking they often have issues with cupping, splitting, checking and overall performance.  If you don’t mind re-sealing regularly, it is a good, if high-maintenance, option. If you don’t want to refinish them every year, you may consider high-density hardwood decking instead.</a:t>
            </a:r>
            <a:endParaRPr lang="en-US" sz="1400" b="1" dirty="0"/>
          </a:p>
        </p:txBody>
      </p:sp>
      <p:pic>
        <p:nvPicPr>
          <p:cNvPr id="4" name="Picture 3" descr="removing porch flooring">
            <a:extLst>
              <a:ext uri="{FF2B5EF4-FFF2-40B4-BE49-F238E27FC236}">
                <a16:creationId xmlns:a16="http://schemas.microsoft.com/office/drawing/2014/main" id="{45AC9684-C0AE-4ED5-AC9B-18AED3D7BEEF}"/>
              </a:ext>
            </a:extLst>
          </p:cNvPr>
          <p:cNvPicPr/>
          <p:nvPr/>
        </p:nvPicPr>
        <p:blipFill rotWithShape="1">
          <a:blip r:embed="rId2" cstate="screen">
            <a:extLst>
              <a:ext uri="{28A0092B-C50C-407E-A947-70E740481C1C}">
                <a14:useLocalDpi xmlns:a14="http://schemas.microsoft.com/office/drawing/2010/main"/>
              </a:ext>
            </a:extLst>
          </a:blip>
          <a:srcRect r="-2"/>
          <a:stretch/>
        </p:blipFill>
        <p:spPr bwMode="auto">
          <a:xfrm>
            <a:off x="7534350" y="3427086"/>
            <a:ext cx="3620066" cy="2535563"/>
          </a:xfrm>
          <a:prstGeom prst="rect">
            <a:avLst/>
          </a:prstGeom>
          <a:noFill/>
          <a:effectLst>
            <a:outerShdw blurRad="406400" dist="317500" dir="5400000" sx="89000" sy="89000" rotWithShape="0">
              <a:prstClr val="black">
                <a:alpha val="15000"/>
              </a:prstClr>
            </a:outerShdw>
          </a:effectLst>
        </p:spPr>
      </p:pic>
      <p:pic>
        <p:nvPicPr>
          <p:cNvPr id="5122" name="Picture 2">
            <a:extLst>
              <a:ext uri="{FF2B5EF4-FFF2-40B4-BE49-F238E27FC236}">
                <a16:creationId xmlns:a16="http://schemas.microsoft.com/office/drawing/2014/main" id="{AB5BCB64-DBAF-4937-8744-26593AB8113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34350" y="835393"/>
            <a:ext cx="3620067" cy="2535547"/>
          </a:xfrm>
          <a:prstGeom prst="rect">
            <a:avLst/>
          </a:prstGeom>
          <a:noFill/>
          <a:extLst>
            <a:ext uri="{909E8E84-426E-40DD-AFC4-6F175D3DCCD1}">
              <a14:hiddenFill xmlns:a14="http://schemas.microsoft.com/office/drawing/2010/main">
                <a:solidFill>
                  <a:srgbClr val="FFFFFF"/>
                </a:solidFill>
              </a14:hiddenFill>
            </a:ext>
          </a:extLst>
        </p:spPr>
      </p:pic>
      <p:cxnSp>
        <p:nvCxnSpPr>
          <p:cNvPr id="194" name="Straight Connector 193">
            <a:extLst>
              <a:ext uri="{FF2B5EF4-FFF2-40B4-BE49-F238E27FC236}">
                <a16:creationId xmlns:a16="http://schemas.microsoft.com/office/drawing/2014/main" id="{7A5FDA87-C737-406E-9876-2EF48219DD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351" y="3427095"/>
            <a:ext cx="3621024" cy="0"/>
          </a:xfrm>
          <a:prstGeom prst="line">
            <a:avLst/>
          </a:prstGeom>
          <a:ln>
            <a:solidFill>
              <a:srgbClr val="00000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B96859B-EB51-4101-8D6F-0F70CE45A549}"/>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285848892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97864" y="891539"/>
            <a:ext cx="4898135" cy="1346693"/>
          </a:xfrm>
        </p:spPr>
        <p:txBody>
          <a:bodyPr vert="horz" lIns="91440" tIns="45720" rIns="91440" bIns="45720" rtlCol="0" anchor="ctr">
            <a:normAutofit fontScale="90000"/>
          </a:bodyPr>
          <a:lstStyle/>
          <a:p>
            <a:pPr algn="l">
              <a:lnSpc>
                <a:spcPct val="100000"/>
              </a:lnSpc>
            </a:pPr>
            <a:r>
              <a:rPr lang="en-US" sz="3600" dirty="0">
                <a:latin typeface="Verdana" panose="020B0604030504040204" pitchFamily="34" charset="0"/>
                <a:ea typeface="Verdana" panose="020B0604030504040204" pitchFamily="34" charset="0"/>
              </a:rPr>
              <a:t>Hardwood Decking</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Material Options</a:t>
            </a:r>
            <a:br>
              <a:rPr lang="en-US" sz="2500" dirty="0"/>
            </a:br>
            <a:br>
              <a:rPr lang="en-US" sz="2500" b="1" dirty="0"/>
            </a:br>
            <a:r>
              <a:rPr lang="en-US" sz="2000" b="1" dirty="0">
                <a:latin typeface="+mn-lt"/>
              </a:rPr>
              <a:t>Thermally Modified Wood Decking</a:t>
            </a:r>
          </a:p>
        </p:txBody>
      </p:sp>
      <p:sp>
        <p:nvSpPr>
          <p:cNvPr id="79" name="Rectangle 78">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97864" y="2516330"/>
            <a:ext cx="4878978" cy="3645084"/>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1600" dirty="0"/>
              <a:t>The Thermowood thermal modification process gives real wood a rich, dark brown color. The process cooks out the sugars using only heat and water. The result is a more durable, highly stable, and natural wood decking product.</a:t>
            </a:r>
          </a:p>
          <a:p>
            <a:pPr algn="just">
              <a:lnSpc>
                <a:spcPct val="90000"/>
              </a:lnSpc>
              <a:spcAft>
                <a:spcPts val="600"/>
              </a:spcAft>
            </a:pPr>
            <a:endParaRPr lang="en-US" sz="1600" dirty="0"/>
          </a:p>
          <a:p>
            <a:pPr indent="-228600" algn="just">
              <a:lnSpc>
                <a:spcPct val="90000"/>
              </a:lnSpc>
              <a:spcAft>
                <a:spcPts val="600"/>
              </a:spcAft>
              <a:buFont typeface="Arial" panose="020B0604020202020204" pitchFamily="34" charset="0"/>
              <a:buChar char="•"/>
            </a:pPr>
            <a:r>
              <a:rPr lang="en-US" sz="1600" dirty="0"/>
              <a:t>Thermowood decking may be finished with various oil-based sealers and maintained periodically if you wish. </a:t>
            </a:r>
          </a:p>
          <a:p>
            <a:pPr algn="just">
              <a:lnSpc>
                <a:spcPct val="90000"/>
              </a:lnSpc>
              <a:spcAft>
                <a:spcPts val="600"/>
              </a:spcAft>
            </a:pPr>
            <a:endParaRPr lang="en-US" sz="1600" dirty="0"/>
          </a:p>
          <a:p>
            <a:pPr indent="-228600" algn="just">
              <a:lnSpc>
                <a:spcPct val="90000"/>
              </a:lnSpc>
              <a:spcAft>
                <a:spcPts val="600"/>
              </a:spcAft>
              <a:buFont typeface="Arial" panose="020B0604020202020204" pitchFamily="34" charset="0"/>
              <a:buChar char="•"/>
            </a:pPr>
            <a:r>
              <a:rPr lang="en-US" sz="1600" dirty="0"/>
              <a:t>Or, if you prefer a more natural 'weathered wood' appearance, Thermowood decking can be left unfinished and will quickly age to a lustrous silvery gray patina for a low maintenance, real wood deck.</a:t>
            </a:r>
            <a:endParaRPr lang="en-US" sz="1600" dirty="0">
              <a:effectLst/>
            </a:endParaRPr>
          </a:p>
        </p:txBody>
      </p:sp>
      <p:pic>
        <p:nvPicPr>
          <p:cNvPr id="6146" name="Picture 2" descr="Mataverde thermowood deck at pool area">
            <a:extLst>
              <a:ext uri="{FF2B5EF4-FFF2-40B4-BE49-F238E27FC236}">
                <a16:creationId xmlns:a16="http://schemas.microsoft.com/office/drawing/2014/main" id="{92AFD707-FCA3-462C-A128-2EF6875C15C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8150166" y="3036995"/>
            <a:ext cx="3566160" cy="3206641"/>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5" name="Picture 4" descr="The side of a building&#10;&#10;Description automatically generated">
            <a:extLst>
              <a:ext uri="{FF2B5EF4-FFF2-40B4-BE49-F238E27FC236}">
                <a16:creationId xmlns:a16="http://schemas.microsoft.com/office/drawing/2014/main" id="{02DB1E39-7990-41C7-9586-6BF888303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166" y="587110"/>
            <a:ext cx="3566160" cy="2377440"/>
          </a:xfrm>
          <a:prstGeom prst="rect">
            <a:avLst/>
          </a:prstGeom>
        </p:spPr>
      </p:pic>
      <p:sp>
        <p:nvSpPr>
          <p:cNvPr id="8" name="TextBox 7">
            <a:extLst>
              <a:ext uri="{FF2B5EF4-FFF2-40B4-BE49-F238E27FC236}">
                <a16:creationId xmlns:a16="http://schemas.microsoft.com/office/drawing/2014/main" id="{2A052584-CBD5-42E9-A296-0A4D3099D8AE}"/>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42268684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97711" y="848348"/>
            <a:ext cx="4898135" cy="1346693"/>
          </a:xfrm>
        </p:spPr>
        <p:txBody>
          <a:bodyPr vert="horz" lIns="91440" tIns="45720" rIns="91440" bIns="45720" rtlCol="0" anchor="ctr">
            <a:noAutofit/>
          </a:bodyPr>
          <a:lstStyle/>
          <a:p>
            <a:pPr algn="l">
              <a:lnSpc>
                <a:spcPct val="100000"/>
              </a:lnSpc>
            </a:pPr>
            <a:r>
              <a:rPr lang="en-US" sz="3200" kern="1200" dirty="0">
                <a:solidFill>
                  <a:schemeClr val="tx1"/>
                </a:solidFill>
                <a:latin typeface="Verdana" panose="020B0604030504040204" pitchFamily="34" charset="0"/>
                <a:ea typeface="Verdana" panose="020B0604030504040204" pitchFamily="34" charset="0"/>
              </a:rPr>
              <a:t>High-Density Hardwood Decking Material Options</a:t>
            </a:r>
          </a:p>
        </p:txBody>
      </p:sp>
      <p:sp>
        <p:nvSpPr>
          <p:cNvPr id="20" name="Rectangle 19">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97711" y="2298056"/>
            <a:ext cx="4878978" cy="363534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endParaRPr lang="en-US" sz="1700" dirty="0">
              <a:effectLst/>
            </a:endParaRPr>
          </a:p>
          <a:p>
            <a:pPr marR="0" lvl="0">
              <a:lnSpc>
                <a:spcPct val="90000"/>
              </a:lnSpc>
              <a:spcBef>
                <a:spcPts val="0"/>
              </a:spcBef>
              <a:spcAft>
                <a:spcPts val="600"/>
              </a:spcAft>
            </a:pPr>
            <a:r>
              <a:rPr lang="en-US" b="1" dirty="0"/>
              <a:t>The best High-Density Hardwood Decking</a:t>
            </a:r>
          </a:p>
          <a:p>
            <a:pPr marR="0" lvl="0">
              <a:lnSpc>
                <a:spcPct val="90000"/>
              </a:lnSpc>
              <a:spcBef>
                <a:spcPts val="0"/>
              </a:spcBef>
              <a:spcAft>
                <a:spcPts val="600"/>
              </a:spcAft>
            </a:pPr>
            <a:r>
              <a:rPr lang="en-US" b="1" dirty="0"/>
              <a:t>options include:</a:t>
            </a:r>
          </a:p>
          <a:p>
            <a:pPr marR="0" lvl="0" indent="-228600" algn="just">
              <a:lnSpc>
                <a:spcPct val="90000"/>
              </a:lnSpc>
              <a:spcBef>
                <a:spcPts val="0"/>
              </a:spcBef>
              <a:spcAft>
                <a:spcPts val="600"/>
              </a:spcAft>
              <a:buFont typeface="Arial" panose="020B0604020202020204" pitchFamily="34" charset="0"/>
              <a:buChar char="•"/>
            </a:pPr>
            <a:endParaRPr lang="en-US" sz="1700" b="1" dirty="0"/>
          </a:p>
          <a:p>
            <a:pPr marL="285750" marR="0" lvl="0" indent="-228600" algn="just">
              <a:lnSpc>
                <a:spcPct val="90000"/>
              </a:lnSpc>
              <a:spcBef>
                <a:spcPts val="0"/>
              </a:spcBef>
              <a:spcAft>
                <a:spcPts val="600"/>
              </a:spcAft>
              <a:buFont typeface="Arial" panose="020B0604020202020204" pitchFamily="34" charset="0"/>
              <a:buChar char="•"/>
            </a:pPr>
            <a:r>
              <a:rPr lang="en-US" sz="1700" b="1" dirty="0"/>
              <a:t>Ipe </a:t>
            </a:r>
            <a:r>
              <a:rPr lang="en-US" sz="1700" i="1" dirty="0"/>
              <a:t>(E’-pay)</a:t>
            </a:r>
          </a:p>
          <a:p>
            <a:pPr marL="285750" marR="0" lvl="0" indent="-228600" algn="just">
              <a:lnSpc>
                <a:spcPct val="90000"/>
              </a:lnSpc>
              <a:spcBef>
                <a:spcPts val="0"/>
              </a:spcBef>
              <a:spcAft>
                <a:spcPts val="600"/>
              </a:spcAft>
              <a:buFont typeface="Arial" panose="020B0604020202020204" pitchFamily="34" charset="0"/>
              <a:buChar char="•"/>
            </a:pPr>
            <a:endParaRPr lang="en-US" sz="1700" b="1" dirty="0"/>
          </a:p>
          <a:p>
            <a:pPr marL="285750" marR="0" lvl="0" indent="-228600" algn="just">
              <a:lnSpc>
                <a:spcPct val="90000"/>
              </a:lnSpc>
              <a:spcBef>
                <a:spcPts val="0"/>
              </a:spcBef>
              <a:spcAft>
                <a:spcPts val="600"/>
              </a:spcAft>
              <a:buFont typeface="Arial" panose="020B0604020202020204" pitchFamily="34" charset="0"/>
              <a:buChar char="•"/>
            </a:pPr>
            <a:r>
              <a:rPr lang="en-US" sz="1700" b="1" dirty="0"/>
              <a:t>Machiche </a:t>
            </a:r>
            <a:r>
              <a:rPr lang="en-US" sz="1700" i="1" dirty="0"/>
              <a:t>(</a:t>
            </a:r>
            <a:r>
              <a:rPr lang="en-US" sz="1700" i="1" dirty="0" err="1"/>
              <a:t>mah</a:t>
            </a:r>
            <a:r>
              <a:rPr lang="en-US" sz="1700" i="1" dirty="0"/>
              <a:t>- CHEE’- </a:t>
            </a:r>
            <a:r>
              <a:rPr lang="en-US" sz="1700" i="1" dirty="0" err="1"/>
              <a:t>chay</a:t>
            </a:r>
            <a:r>
              <a:rPr lang="en-US" sz="1700" i="1" dirty="0"/>
              <a:t>)</a:t>
            </a:r>
          </a:p>
          <a:p>
            <a:pPr marL="285750" marR="0" lvl="0" indent="-228600" algn="just">
              <a:lnSpc>
                <a:spcPct val="90000"/>
              </a:lnSpc>
              <a:spcBef>
                <a:spcPts val="0"/>
              </a:spcBef>
              <a:spcAft>
                <a:spcPts val="600"/>
              </a:spcAft>
              <a:buFont typeface="Arial" panose="020B0604020202020204" pitchFamily="34" charset="0"/>
              <a:buChar char="•"/>
            </a:pPr>
            <a:endParaRPr lang="en-US" sz="1700" b="1" dirty="0"/>
          </a:p>
          <a:p>
            <a:pPr marL="285750" marR="0" lvl="0" indent="-228600" algn="just">
              <a:lnSpc>
                <a:spcPct val="90000"/>
              </a:lnSpc>
              <a:spcBef>
                <a:spcPts val="0"/>
              </a:spcBef>
              <a:spcAft>
                <a:spcPts val="600"/>
              </a:spcAft>
              <a:buFont typeface="Arial" panose="020B0604020202020204" pitchFamily="34" charset="0"/>
              <a:buChar char="•"/>
            </a:pPr>
            <a:r>
              <a:rPr lang="en-US" sz="1700" b="1" dirty="0"/>
              <a:t>Garapa </a:t>
            </a:r>
            <a:r>
              <a:rPr lang="en-US" sz="1700" i="1" dirty="0"/>
              <a:t>(</a:t>
            </a:r>
            <a:r>
              <a:rPr lang="en-US" sz="1700" i="1" dirty="0" err="1"/>
              <a:t>gah</a:t>
            </a:r>
            <a:r>
              <a:rPr lang="en-US" sz="1700" i="1" dirty="0"/>
              <a:t>-RAH’-</a:t>
            </a:r>
            <a:r>
              <a:rPr lang="en-US" sz="1700" i="1" dirty="0" err="1"/>
              <a:t>pah</a:t>
            </a:r>
            <a:r>
              <a:rPr lang="en-US" sz="1700" i="1" dirty="0"/>
              <a:t>)</a:t>
            </a:r>
          </a:p>
          <a:p>
            <a:pPr marL="57150" marR="0" lvl="0" algn="just">
              <a:lnSpc>
                <a:spcPct val="90000"/>
              </a:lnSpc>
              <a:spcBef>
                <a:spcPts val="0"/>
              </a:spcBef>
              <a:spcAft>
                <a:spcPts val="600"/>
              </a:spcAft>
            </a:pPr>
            <a:endParaRPr lang="en-US" sz="1700" b="1" dirty="0"/>
          </a:p>
          <a:p>
            <a:pPr marL="285750" marR="0" lvl="0" indent="-228600" algn="just">
              <a:lnSpc>
                <a:spcPct val="90000"/>
              </a:lnSpc>
              <a:spcBef>
                <a:spcPts val="0"/>
              </a:spcBef>
              <a:spcAft>
                <a:spcPts val="600"/>
              </a:spcAft>
              <a:buFont typeface="Arial" panose="020B0604020202020204" pitchFamily="34" charset="0"/>
              <a:buChar char="•"/>
            </a:pPr>
            <a:r>
              <a:rPr lang="en-US" sz="1700" b="1" dirty="0"/>
              <a:t>Cumaru </a:t>
            </a:r>
            <a:r>
              <a:rPr lang="en-US" sz="1700" i="1" dirty="0"/>
              <a:t>(COO’-ma-</a:t>
            </a:r>
            <a:r>
              <a:rPr lang="en-US" sz="1700" i="1" dirty="0" err="1"/>
              <a:t>roo</a:t>
            </a:r>
            <a:r>
              <a:rPr lang="en-US" sz="1700" i="1" dirty="0"/>
              <a:t>)</a:t>
            </a:r>
          </a:p>
        </p:txBody>
      </p:sp>
      <p:pic>
        <p:nvPicPr>
          <p:cNvPr id="6" name="Picture 5">
            <a:extLst>
              <a:ext uri="{FF2B5EF4-FFF2-40B4-BE49-F238E27FC236}">
                <a16:creationId xmlns:a16="http://schemas.microsoft.com/office/drawing/2014/main" id="{F8DFA877-E320-4E54-BF2E-A7AEAF860E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898"/>
          <a:stretch/>
        </p:blipFill>
        <p:spPr>
          <a:xfrm>
            <a:off x="5865557" y="5265754"/>
            <a:ext cx="5505427" cy="849820"/>
          </a:xfrm>
          <a:prstGeom prst="rect">
            <a:avLst/>
          </a:prstGeom>
          <a:effectLst>
            <a:outerShdw blurRad="406400" dist="317500" dir="5400000" sx="89000" sy="89000" rotWithShape="0">
              <a:prstClr val="black">
                <a:alpha val="15000"/>
              </a:prstClr>
            </a:outerShdw>
          </a:effectLst>
        </p:spPr>
      </p:pic>
      <p:pic>
        <p:nvPicPr>
          <p:cNvPr id="5" name="Picture 4" descr="A picture containing building, wooden, bench, train&#10;&#10;Description automatically generated">
            <a:extLst>
              <a:ext uri="{FF2B5EF4-FFF2-40B4-BE49-F238E27FC236}">
                <a16:creationId xmlns:a16="http://schemas.microsoft.com/office/drawing/2014/main" id="{B6E4167D-4B0C-4C20-A6D3-539E581179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7819" y="742426"/>
            <a:ext cx="2472532" cy="2065152"/>
          </a:xfrm>
          <a:prstGeom prst="rect">
            <a:avLst/>
          </a:prstGeom>
        </p:spPr>
      </p:pic>
      <p:pic>
        <p:nvPicPr>
          <p:cNvPr id="10" name="Picture 9" descr="A wooden bench&#10;&#10;Description automatically generated">
            <a:extLst>
              <a:ext uri="{FF2B5EF4-FFF2-40B4-BE49-F238E27FC236}">
                <a16:creationId xmlns:a16="http://schemas.microsoft.com/office/drawing/2014/main" id="{6845DACF-940F-4142-B55F-EF693D041F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96977" y="742426"/>
            <a:ext cx="2563132" cy="2065152"/>
          </a:xfrm>
          <a:prstGeom prst="rect">
            <a:avLst/>
          </a:prstGeom>
        </p:spPr>
      </p:pic>
      <p:pic>
        <p:nvPicPr>
          <p:cNvPr id="16" name="Picture 15" descr="A wooden bench on a wood floor&#10;&#10;Description automatically generated">
            <a:extLst>
              <a:ext uri="{FF2B5EF4-FFF2-40B4-BE49-F238E27FC236}">
                <a16:creationId xmlns:a16="http://schemas.microsoft.com/office/drawing/2014/main" id="{4350DBDF-9BBE-4B20-8889-0C0E1743F5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6977" y="3023857"/>
            <a:ext cx="2561128" cy="2025618"/>
          </a:xfrm>
          <a:prstGeom prst="rect">
            <a:avLst/>
          </a:prstGeom>
        </p:spPr>
      </p:pic>
      <p:pic>
        <p:nvPicPr>
          <p:cNvPr id="19" name="Picture 18" descr="A view of a hard wood floor&#10;&#10;Description automatically generated">
            <a:extLst>
              <a:ext uri="{FF2B5EF4-FFF2-40B4-BE49-F238E27FC236}">
                <a16:creationId xmlns:a16="http://schemas.microsoft.com/office/drawing/2014/main" id="{6B1FEB03-6024-4788-A067-ED39767B224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49410" y="3023856"/>
            <a:ext cx="2490941" cy="1930961"/>
          </a:xfrm>
          <a:prstGeom prst="rect">
            <a:avLst/>
          </a:prstGeom>
        </p:spPr>
      </p:pic>
      <p:sp>
        <p:nvSpPr>
          <p:cNvPr id="11" name="TextBox 10">
            <a:extLst>
              <a:ext uri="{FF2B5EF4-FFF2-40B4-BE49-F238E27FC236}">
                <a16:creationId xmlns:a16="http://schemas.microsoft.com/office/drawing/2014/main" id="{70E0B0B9-21DC-4920-B129-F3FAE8B0D176}"/>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92071733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95462" y="1199669"/>
            <a:ext cx="4844706" cy="1346693"/>
          </a:xfrm>
        </p:spPr>
        <p:txBody>
          <a:bodyPr vert="horz" lIns="91440" tIns="45720" rIns="91440" bIns="45720" rtlCol="0" anchor="ctr">
            <a:normAutofit fontScale="90000"/>
          </a:bodyPr>
          <a:lstStyle/>
          <a:p>
            <a:pPr algn="l"/>
            <a:r>
              <a:rPr lang="en-US" sz="3600" dirty="0">
                <a:latin typeface="Verdana" panose="020B0604030504040204" pitchFamily="34" charset="0"/>
                <a:ea typeface="Verdana" panose="020B0604030504040204" pitchFamily="34" charset="0"/>
              </a:rPr>
              <a:t>High-Density Hardwood Decking Material Options</a:t>
            </a:r>
            <a:br>
              <a:rPr lang="en-US" sz="2200" kern="1200" dirty="0">
                <a:solidFill>
                  <a:schemeClr val="tx1"/>
                </a:solidFill>
                <a:latin typeface="+mj-lt"/>
                <a:ea typeface="+mj-ea"/>
                <a:cs typeface="+mj-cs"/>
              </a:rPr>
            </a:br>
            <a:br>
              <a:rPr lang="en-US" sz="2200" b="1" kern="1200" dirty="0">
                <a:solidFill>
                  <a:schemeClr val="tx1"/>
                </a:solidFill>
                <a:latin typeface="+mj-lt"/>
                <a:ea typeface="+mj-ea"/>
                <a:cs typeface="+mj-cs"/>
              </a:rPr>
            </a:br>
            <a:r>
              <a:rPr lang="en-US" sz="2000" b="1" kern="1200" dirty="0">
                <a:solidFill>
                  <a:schemeClr val="tx1"/>
                </a:solidFill>
                <a:latin typeface="+mn-lt"/>
                <a:ea typeface="+mj-ea"/>
                <a:cs typeface="+mj-cs"/>
              </a:rPr>
              <a:t>Ipe hardwood decking</a:t>
            </a:r>
            <a:br>
              <a:rPr lang="en-US" sz="2200" b="1"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sp>
        <p:nvSpPr>
          <p:cNvPr id="25" name="Rectangle 20">
            <a:extLst>
              <a:ext uri="{FF2B5EF4-FFF2-40B4-BE49-F238E27FC236}">
                <a16:creationId xmlns:a16="http://schemas.microsoft.com/office/drawing/2014/main" id="{9D1E181F-DCF6-4D62-86AF-799CDE52F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096370" y="2679000"/>
            <a:ext cx="6198558" cy="3625595"/>
          </a:xfrm>
          <a:prstGeom prst="rect">
            <a:avLst/>
          </a:prstGeom>
        </p:spPr>
        <p:txBody>
          <a:bodyPr vert="horz" lIns="91440" tIns="45720" rIns="91440" bIns="45720" rtlCol="0">
            <a:noAutofit/>
          </a:bodyPr>
          <a:lstStyle/>
          <a:p>
            <a:pPr indent="-228600" algn="just">
              <a:lnSpc>
                <a:spcPct val="150000"/>
              </a:lnSpc>
              <a:spcAft>
                <a:spcPts val="600"/>
              </a:spcAft>
              <a:buFont typeface="Arial" panose="020B0604020202020204" pitchFamily="34" charset="0"/>
              <a:buChar char="•"/>
            </a:pPr>
            <a:r>
              <a:rPr lang="en-US" sz="1600" dirty="0"/>
              <a:t>Ipe is an incredibly hard and strong natural high-density hardwood and is appropriate for decking and outdoor structures.  Ipe hardwood from Northern Brazil is the ‘best of the best’.  </a:t>
            </a:r>
          </a:p>
          <a:p>
            <a:pPr indent="-228600" algn="just">
              <a:lnSpc>
                <a:spcPct val="150000"/>
              </a:lnSpc>
              <a:spcAft>
                <a:spcPts val="600"/>
              </a:spcAft>
              <a:buFont typeface="Arial" panose="020B0604020202020204" pitchFamily="34" charset="0"/>
              <a:buChar char="•"/>
            </a:pPr>
            <a:r>
              <a:rPr lang="en-US" sz="1600" dirty="0"/>
              <a:t>Ipe is a truly remarkable species; it is naturally slip resistant, termite and rot resistant and possesses a Class A Fire rating.  Ipe  is naturally durable and can last for 40 years or longer outdoors. </a:t>
            </a:r>
          </a:p>
          <a:p>
            <a:pPr indent="-228600" algn="just">
              <a:lnSpc>
                <a:spcPct val="150000"/>
              </a:lnSpc>
              <a:spcAft>
                <a:spcPts val="600"/>
              </a:spcAft>
              <a:buFont typeface="Arial" panose="020B0604020202020204" pitchFamily="34" charset="0"/>
              <a:buChar char="•"/>
            </a:pPr>
            <a:r>
              <a:rPr lang="en-US" sz="1600" dirty="0"/>
              <a:t>Available in decking; dimensional lumber; posts, beams; timbers; porch flooring and railing parts.</a:t>
            </a:r>
            <a:endParaRPr lang="en-US" sz="1600" i="1" dirty="0"/>
          </a:p>
        </p:txBody>
      </p:sp>
      <p:pic>
        <p:nvPicPr>
          <p:cNvPr id="7" name="Picture 6">
            <a:extLst>
              <a:ext uri="{FF2B5EF4-FFF2-40B4-BE49-F238E27FC236}">
                <a16:creationId xmlns:a16="http://schemas.microsoft.com/office/drawing/2014/main" id="{5791006F-09D3-481B-9149-01B54062F10B}"/>
              </a:ext>
            </a:extLst>
          </p:cNvPr>
          <p:cNvPicPr/>
          <p:nvPr/>
        </p:nvPicPr>
        <p:blipFill rotWithShape="1">
          <a:blip r:embed="rId2" cstate="screen">
            <a:extLst>
              <a:ext uri="{28A0092B-C50C-407E-A947-70E740481C1C}">
                <a14:useLocalDpi xmlns:a14="http://schemas.microsoft.com/office/drawing/2010/main"/>
              </a:ext>
            </a:extLst>
          </a:blip>
          <a:srcRect r="-2" b="-3"/>
          <a:stretch/>
        </p:blipFill>
        <p:spPr bwMode="auto">
          <a:xfrm>
            <a:off x="7534350" y="3443128"/>
            <a:ext cx="3620066" cy="2535563"/>
          </a:xfrm>
          <a:prstGeom prst="rect">
            <a:avLst/>
          </a:prstGeom>
          <a:noFill/>
          <a:effectLst>
            <a:outerShdw blurRad="406400" dist="317500" dir="5400000" sx="89000" sy="89000" rotWithShape="0">
              <a:prstClr val="black">
                <a:alpha val="15000"/>
              </a:prstClr>
            </a:outerShdw>
          </a:effectLst>
        </p:spPr>
      </p:pic>
      <p:pic>
        <p:nvPicPr>
          <p:cNvPr id="5" name="Picture 4">
            <a:extLst>
              <a:ext uri="{FF2B5EF4-FFF2-40B4-BE49-F238E27FC236}">
                <a16:creationId xmlns:a16="http://schemas.microsoft.com/office/drawing/2014/main" id="{526C02EA-FC39-409B-AFF0-2DD7375B3E50}"/>
              </a:ext>
            </a:extLst>
          </p:cNvPr>
          <p:cNvPicPr/>
          <p:nvPr/>
        </p:nvPicPr>
        <p:blipFill rotWithShape="1">
          <a:blip r:embed="rId3" cstate="screen">
            <a:extLst>
              <a:ext uri="{28A0092B-C50C-407E-A947-70E740481C1C}">
                <a14:useLocalDpi xmlns:a14="http://schemas.microsoft.com/office/drawing/2010/main"/>
              </a:ext>
            </a:extLst>
          </a:blip>
          <a:srcRect r="-2"/>
          <a:stretch/>
        </p:blipFill>
        <p:spPr bwMode="auto">
          <a:xfrm>
            <a:off x="7534350" y="859456"/>
            <a:ext cx="3620067" cy="2535547"/>
          </a:xfrm>
          <a:prstGeom prst="rect">
            <a:avLst/>
          </a:prstGeom>
          <a:noFill/>
        </p:spPr>
      </p:pic>
      <p:cxnSp>
        <p:nvCxnSpPr>
          <p:cNvPr id="23" name="Straight Connector 22">
            <a:extLst>
              <a:ext uri="{FF2B5EF4-FFF2-40B4-BE49-F238E27FC236}">
                <a16:creationId xmlns:a16="http://schemas.microsoft.com/office/drawing/2014/main" id="{7A5FDA87-C737-406E-9876-2EF48219DD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351" y="3427095"/>
            <a:ext cx="3621024" cy="0"/>
          </a:xfrm>
          <a:prstGeom prst="line">
            <a:avLst/>
          </a:prstGeom>
          <a:ln>
            <a:solidFill>
              <a:srgbClr val="00000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94417E9-503F-4010-8EAC-8ECC1EFB375C}"/>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141826431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37540" y="1536300"/>
            <a:ext cx="5892259" cy="1346693"/>
          </a:xfrm>
        </p:spPr>
        <p:txBody>
          <a:bodyPr vert="horz" lIns="91440" tIns="45720" rIns="91440" bIns="45720" rtlCol="0" anchor="ctr">
            <a:normAutofit fontScale="90000"/>
          </a:bodyPr>
          <a:lstStyle/>
          <a:p>
            <a:pPr algn="l">
              <a:lnSpc>
                <a:spcPct val="100000"/>
              </a:lnSpc>
            </a:pPr>
            <a:r>
              <a:rPr lang="en-US" sz="3600" dirty="0">
                <a:latin typeface="Verdana" panose="020B0604030504040204" pitchFamily="34" charset="0"/>
                <a:ea typeface="Verdana" panose="020B0604030504040204" pitchFamily="34" charset="0"/>
              </a:rPr>
              <a:t>High-Density</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Hardwood Decking</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Material Options</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2000" b="1" dirty="0">
                <a:latin typeface="+mn-lt"/>
              </a:rPr>
              <a:t>FSC® Certified Machiche hardwood decking</a:t>
            </a:r>
            <a:br>
              <a:rPr lang="en-US" sz="4000" b="1" dirty="0"/>
            </a:br>
            <a:endParaRPr lang="en-US" sz="4000" kern="1200" dirty="0">
              <a:solidFill>
                <a:schemeClr val="tx1"/>
              </a:solidFill>
              <a:latin typeface="+mj-lt"/>
              <a:ea typeface="+mj-ea"/>
              <a:cs typeface="+mj-cs"/>
            </a:endParaRPr>
          </a:p>
        </p:txBody>
      </p:sp>
      <p:sp>
        <p:nvSpPr>
          <p:cNvPr id="25" name="Rectangle 19">
            <a:extLst>
              <a:ext uri="{FF2B5EF4-FFF2-40B4-BE49-F238E27FC236}">
                <a16:creationId xmlns:a16="http://schemas.microsoft.com/office/drawing/2014/main" id="{9D1E181F-DCF6-4D62-86AF-799CDE52F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37540" y="3006723"/>
            <a:ext cx="6094091" cy="3440456"/>
          </a:xfrm>
          <a:prstGeom prst="rect">
            <a:avLst/>
          </a:prstGeom>
        </p:spPr>
        <p:txBody>
          <a:bodyPr vert="horz" lIns="91440" tIns="45720" rIns="91440" bIns="45720" rtlCol="0">
            <a:normAutofit/>
          </a:bodyPr>
          <a:lstStyle/>
          <a:p>
            <a:pPr indent="-228600" algn="just">
              <a:lnSpc>
                <a:spcPct val="150000"/>
              </a:lnSpc>
              <a:spcAft>
                <a:spcPts val="600"/>
              </a:spcAft>
              <a:buFont typeface="Arial" panose="020B0604020202020204" pitchFamily="34" charset="0"/>
              <a:buChar char="•"/>
            </a:pPr>
            <a:r>
              <a:rPr lang="en-US" sz="1600" dirty="0"/>
              <a:t>Machiche is an exceptionally hard, extremely durable, high-density hardwood. Machiche hardwood is rot resistant, insect resistant and is Class A fire rated. It is sustainably harvested using Forest Stewardship Council® chain of custody.</a:t>
            </a:r>
          </a:p>
          <a:p>
            <a:pPr indent="-228600" algn="just">
              <a:lnSpc>
                <a:spcPct val="150000"/>
              </a:lnSpc>
              <a:spcAft>
                <a:spcPts val="600"/>
              </a:spcAft>
              <a:buFont typeface="Arial" panose="020B0604020202020204" pitchFamily="34" charset="0"/>
              <a:buChar char="•"/>
            </a:pPr>
            <a:r>
              <a:rPr lang="en-US" sz="1600" dirty="0"/>
              <a:t>Machiche is a chocolate brown color. It is a gorgeous, yet very underrated species. Machiche hardwood is even harder </a:t>
            </a:r>
            <a:r>
              <a:rPr lang="en-US" sz="1600" i="1" dirty="0"/>
              <a:t>and less costly</a:t>
            </a:r>
            <a:r>
              <a:rPr lang="en-US" sz="1600" dirty="0"/>
              <a:t> than Ipe.  Works well for residential and commercial projects.</a:t>
            </a:r>
            <a:endParaRPr lang="en-US" sz="1600" i="1" dirty="0"/>
          </a:p>
        </p:txBody>
      </p:sp>
      <p:pic>
        <p:nvPicPr>
          <p:cNvPr id="5" name="Picture 4" descr="A picture containing outdoor, road, building, walking&#10;&#10;Description automatically generated">
            <a:extLst>
              <a:ext uri="{FF2B5EF4-FFF2-40B4-BE49-F238E27FC236}">
                <a16:creationId xmlns:a16="http://schemas.microsoft.com/office/drawing/2014/main" id="{67B290E5-D969-4823-B583-0DBA51916B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7534350" y="3459170"/>
            <a:ext cx="3620066" cy="2535563"/>
          </a:xfrm>
          <a:prstGeom prst="rect">
            <a:avLst/>
          </a:prstGeom>
          <a:effectLst>
            <a:outerShdw blurRad="406400" dist="317500" dir="5400000" sx="89000" sy="89000" rotWithShape="0">
              <a:prstClr val="black">
                <a:alpha val="15000"/>
              </a:prstClr>
            </a:outerShdw>
          </a:effectLst>
        </p:spPr>
      </p:pic>
      <p:pic>
        <p:nvPicPr>
          <p:cNvPr id="6" name="Picture 5" descr="Machiche_hardwood_deck_with_panoramic_view">
            <a:extLst>
              <a:ext uri="{FF2B5EF4-FFF2-40B4-BE49-F238E27FC236}">
                <a16:creationId xmlns:a16="http://schemas.microsoft.com/office/drawing/2014/main" id="{BDC984DB-969F-41C6-8B9D-5C5C0A336E34}"/>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534350" y="859456"/>
            <a:ext cx="3620067" cy="2535547"/>
          </a:xfrm>
          <a:prstGeom prst="rect">
            <a:avLst/>
          </a:prstGeom>
          <a:noFill/>
        </p:spPr>
      </p:pic>
      <p:cxnSp>
        <p:nvCxnSpPr>
          <p:cNvPr id="26" name="Straight Connector 21">
            <a:extLst>
              <a:ext uri="{FF2B5EF4-FFF2-40B4-BE49-F238E27FC236}">
                <a16:creationId xmlns:a16="http://schemas.microsoft.com/office/drawing/2014/main" id="{7A5FDA87-C737-406E-9876-2EF48219DD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351" y="3427095"/>
            <a:ext cx="3621024" cy="0"/>
          </a:xfrm>
          <a:prstGeom prst="line">
            <a:avLst/>
          </a:prstGeom>
          <a:ln>
            <a:solidFill>
              <a:srgbClr val="00000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FD4D9C-FD70-4B8B-907C-7BF8A661070B}"/>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132862479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97863" y="1200037"/>
            <a:ext cx="5892259" cy="1346693"/>
          </a:xfrm>
        </p:spPr>
        <p:txBody>
          <a:bodyPr vert="horz" lIns="91440" tIns="45720" rIns="91440" bIns="45720" rtlCol="0" anchor="ctr">
            <a:normAutofit fontScale="90000"/>
          </a:bodyPr>
          <a:lstStyle/>
          <a:p>
            <a:pPr algn="l">
              <a:lnSpc>
                <a:spcPct val="100000"/>
              </a:lnSpc>
            </a:pPr>
            <a:r>
              <a:rPr lang="en-US" sz="3600" kern="1200" dirty="0">
                <a:solidFill>
                  <a:schemeClr val="tx1"/>
                </a:solidFill>
                <a:latin typeface="Verdana" panose="020B0604030504040204" pitchFamily="34" charset="0"/>
                <a:ea typeface="Verdana" panose="020B0604030504040204" pitchFamily="34" charset="0"/>
              </a:rPr>
              <a:t>High-Density</a:t>
            </a:r>
            <a:br>
              <a:rPr lang="en-US" sz="3600" kern="1200" dirty="0">
                <a:solidFill>
                  <a:schemeClr val="tx1"/>
                </a:solidFill>
                <a:latin typeface="Verdana" panose="020B0604030504040204" pitchFamily="34" charset="0"/>
                <a:ea typeface="Verdana" panose="020B0604030504040204" pitchFamily="34" charset="0"/>
              </a:rPr>
            </a:br>
            <a:r>
              <a:rPr lang="en-US" sz="3600" kern="1200" dirty="0">
                <a:solidFill>
                  <a:schemeClr val="tx1"/>
                </a:solidFill>
                <a:latin typeface="Verdana" panose="020B0604030504040204" pitchFamily="34" charset="0"/>
                <a:ea typeface="Verdana" panose="020B0604030504040204" pitchFamily="34" charset="0"/>
              </a:rPr>
              <a:t>Hardwood Decking</a:t>
            </a:r>
            <a:br>
              <a:rPr lang="en-US" sz="3600" kern="1200" dirty="0">
                <a:solidFill>
                  <a:schemeClr val="tx1"/>
                </a:solidFill>
                <a:latin typeface="Verdana" panose="020B0604030504040204" pitchFamily="34" charset="0"/>
                <a:ea typeface="Verdana" panose="020B0604030504040204" pitchFamily="34" charset="0"/>
              </a:rPr>
            </a:br>
            <a:r>
              <a:rPr lang="en-US" sz="3600" kern="1200" dirty="0">
                <a:solidFill>
                  <a:schemeClr val="tx1"/>
                </a:solidFill>
                <a:latin typeface="Verdana" panose="020B0604030504040204" pitchFamily="34" charset="0"/>
                <a:ea typeface="Verdana" panose="020B0604030504040204" pitchFamily="34" charset="0"/>
              </a:rPr>
              <a:t>Material Options</a:t>
            </a: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r>
              <a:rPr lang="en-US" sz="2000" b="1" kern="1200" dirty="0">
                <a:solidFill>
                  <a:schemeClr val="tx1"/>
                </a:solidFill>
                <a:latin typeface="+mn-lt"/>
                <a:ea typeface="+mj-ea"/>
                <a:cs typeface="+mj-cs"/>
              </a:rPr>
              <a:t>Garapa hardwood decking</a:t>
            </a:r>
            <a:br>
              <a:rPr lang="en-US" sz="1300" kern="1200" dirty="0">
                <a:solidFill>
                  <a:schemeClr val="tx1"/>
                </a:solidFill>
                <a:latin typeface="+mj-lt"/>
                <a:ea typeface="+mj-ea"/>
                <a:cs typeface="+mj-cs"/>
              </a:rPr>
            </a:br>
            <a:endParaRPr lang="en-US" sz="1300" kern="1200" dirty="0">
              <a:solidFill>
                <a:schemeClr val="tx1"/>
              </a:solidFill>
              <a:latin typeface="+mj-lt"/>
              <a:ea typeface="+mj-ea"/>
              <a:cs typeface="+mj-cs"/>
            </a:endParaRPr>
          </a:p>
        </p:txBody>
      </p:sp>
      <p:sp>
        <p:nvSpPr>
          <p:cNvPr id="30" name="Rectangle 29">
            <a:extLst>
              <a:ext uri="{FF2B5EF4-FFF2-40B4-BE49-F238E27FC236}">
                <a16:creationId xmlns:a16="http://schemas.microsoft.com/office/drawing/2014/main" id="{9D1E181F-DCF6-4D62-86AF-799CDE52F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97863" y="2852488"/>
            <a:ext cx="5892259" cy="3625595"/>
          </a:xfrm>
          <a:prstGeom prst="rect">
            <a:avLst/>
          </a:prstGeom>
        </p:spPr>
        <p:txBody>
          <a:bodyPr vert="horz" lIns="91440" tIns="45720" rIns="91440" bIns="45720" rtlCol="0">
            <a:normAutofit/>
          </a:bodyPr>
          <a:lstStyle/>
          <a:p>
            <a:pPr marL="342900" indent="-285750" algn="just">
              <a:lnSpc>
                <a:spcPct val="150000"/>
              </a:lnSpc>
              <a:spcAft>
                <a:spcPts val="600"/>
              </a:spcAft>
              <a:buFont typeface="Arial" panose="020B0604020202020204" pitchFamily="34" charset="0"/>
              <a:buChar char="•"/>
            </a:pPr>
            <a:r>
              <a:rPr lang="en-US" sz="1600" dirty="0"/>
              <a:t>Garapa is a sturdy and budget friendly hardwood decking material.  It starts as a light yellowish to amber tones offer a lighter colored decking option.  Garapa hardwood grown in Northern Brazil is the best quality available.</a:t>
            </a:r>
          </a:p>
          <a:p>
            <a:pPr marL="342900" indent="-285750" algn="just">
              <a:lnSpc>
                <a:spcPct val="150000"/>
              </a:lnSpc>
              <a:spcAft>
                <a:spcPts val="600"/>
              </a:spcAft>
              <a:buFont typeface="Arial" panose="020B0604020202020204" pitchFamily="34" charset="0"/>
              <a:buChar char="•"/>
            </a:pPr>
            <a:r>
              <a:rPr lang="en-US" sz="1600" dirty="0">
                <a:ea typeface="Calibri" panose="020F0502020204030204" pitchFamily="34" charset="0"/>
              </a:rPr>
              <a:t>Garapa decking exhibits limited exotic character striping and color variation. Garapa is extremely resistant to splintering, twisting, cupping and checking. Garapa hardwood decking is an affordable option that has a high decay resistance rating throughout all fibers of the wood. </a:t>
            </a:r>
            <a:endParaRPr lang="en-US" sz="1600" dirty="0"/>
          </a:p>
          <a:p>
            <a:pPr marL="57150" algn="just">
              <a:lnSpc>
                <a:spcPct val="150000"/>
              </a:lnSpc>
              <a:spcAft>
                <a:spcPts val="600"/>
              </a:spcAft>
            </a:pPr>
            <a:endParaRPr lang="en-US" sz="1600" dirty="0"/>
          </a:p>
        </p:txBody>
      </p:sp>
      <p:pic>
        <p:nvPicPr>
          <p:cNvPr id="9" name="Picture 8" descr="A picture containing fence, outdoor, building, wooden&#10;&#10;Description automatically generated">
            <a:extLst>
              <a:ext uri="{FF2B5EF4-FFF2-40B4-BE49-F238E27FC236}">
                <a16:creationId xmlns:a16="http://schemas.microsoft.com/office/drawing/2014/main" id="{2C5BA9C4-CD3C-47B5-9AB6-32BFBAA262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7534350" y="3459170"/>
            <a:ext cx="3620066" cy="2535563"/>
          </a:xfrm>
          <a:prstGeom prst="rect">
            <a:avLst/>
          </a:prstGeom>
          <a:effectLst>
            <a:outerShdw blurRad="406400" dist="317500" dir="5400000" sx="89000" sy="89000" rotWithShape="0">
              <a:prstClr val="black">
                <a:alpha val="15000"/>
              </a:prstClr>
            </a:outerShdw>
          </a:effectLst>
        </p:spPr>
      </p:pic>
      <p:pic>
        <p:nvPicPr>
          <p:cNvPr id="6" name="Picture 5" descr="A house with a wooden floor&#10;&#10;Description automatically generated">
            <a:extLst>
              <a:ext uri="{FF2B5EF4-FFF2-40B4-BE49-F238E27FC236}">
                <a16:creationId xmlns:a16="http://schemas.microsoft.com/office/drawing/2014/main" id="{FF8D7D07-5A5A-4089-805B-262E3337E1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7534350" y="859456"/>
            <a:ext cx="3620067" cy="2535547"/>
          </a:xfrm>
          <a:prstGeom prst="rect">
            <a:avLst/>
          </a:prstGeom>
        </p:spPr>
      </p:pic>
      <p:cxnSp>
        <p:nvCxnSpPr>
          <p:cNvPr id="32" name="Straight Connector 31">
            <a:extLst>
              <a:ext uri="{FF2B5EF4-FFF2-40B4-BE49-F238E27FC236}">
                <a16:creationId xmlns:a16="http://schemas.microsoft.com/office/drawing/2014/main" id="{7A5FDA87-C737-406E-9876-2EF48219DD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351" y="3427095"/>
            <a:ext cx="3621024" cy="0"/>
          </a:xfrm>
          <a:prstGeom prst="line">
            <a:avLst/>
          </a:prstGeom>
          <a:ln>
            <a:solidFill>
              <a:srgbClr val="00000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C1CA6C-A077-48D6-BA9C-D9722AD9AF74}"/>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42712892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880845" y="1240714"/>
            <a:ext cx="4026791" cy="4376572"/>
          </a:xfrm>
        </p:spPr>
        <p:txBody>
          <a:bodyPr vert="horz" lIns="91440" tIns="45720" rIns="91440" bIns="45720" rtlCol="0" anchor="ctr">
            <a:normAutofit/>
          </a:bodyPr>
          <a:lstStyle/>
          <a:p>
            <a:pPr algn="l"/>
            <a:r>
              <a:rPr lang="en-US" sz="4400" kern="1200" dirty="0">
                <a:solidFill>
                  <a:schemeClr val="tx1"/>
                </a:solidFill>
                <a:latin typeface="Verdana" panose="020B0604030504040204" pitchFamily="34" charset="0"/>
                <a:ea typeface="Verdana" panose="020B0604030504040204" pitchFamily="34" charset="0"/>
              </a:rPr>
              <a:t>Decking Material Options</a:t>
            </a:r>
          </a:p>
        </p:txBody>
      </p:sp>
      <p:sp>
        <p:nvSpPr>
          <p:cNvPr id="15" name="Freeform: Shape 1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5861107" y="907143"/>
            <a:ext cx="5866701" cy="5043713"/>
          </a:xfrm>
          <a:prstGeom prst="rect">
            <a:avLst/>
          </a:prstGeom>
        </p:spPr>
        <p:txBody>
          <a:bodyPr vert="horz" lIns="91440" tIns="45720" rIns="91440" bIns="45720" rtlCol="0" anchor="ctr">
            <a:normAutofit fontScale="70000" lnSpcReduction="20000"/>
          </a:bodyPr>
          <a:lstStyle/>
          <a:p>
            <a:pPr marR="0" lvl="0">
              <a:lnSpc>
                <a:spcPct val="150000"/>
              </a:lnSpc>
              <a:spcBef>
                <a:spcPts val="0"/>
              </a:spcBef>
              <a:spcAft>
                <a:spcPts val="600"/>
              </a:spcAft>
            </a:pPr>
            <a:r>
              <a:rPr lang="en-US" sz="2400" b="1" dirty="0">
                <a:solidFill>
                  <a:schemeClr val="bg1"/>
                </a:solidFill>
              </a:rPr>
              <a:t>Let’s look at the most popular decking options:</a:t>
            </a:r>
          </a:p>
          <a:p>
            <a:pPr marR="0" lvl="0" indent="-228600">
              <a:lnSpc>
                <a:spcPct val="150000"/>
              </a:lnSpc>
              <a:spcBef>
                <a:spcPts val="0"/>
              </a:spcBef>
              <a:spcAft>
                <a:spcPts val="600"/>
              </a:spcAft>
              <a:buFont typeface="Arial" panose="020B0604020202020204" pitchFamily="34" charset="0"/>
              <a:buChar char="•"/>
            </a:pPr>
            <a:endParaRPr lang="en-US" sz="1600" dirty="0">
              <a:solidFill>
                <a:schemeClr val="bg1"/>
              </a:solidFill>
            </a:endParaRPr>
          </a:p>
          <a:p>
            <a:pPr marL="285750" marR="0" lvl="0" indent="-228600">
              <a:lnSpc>
                <a:spcPct val="150000"/>
              </a:lnSpc>
              <a:spcBef>
                <a:spcPts val="0"/>
              </a:spcBef>
              <a:spcAft>
                <a:spcPts val="600"/>
              </a:spcAft>
              <a:buFont typeface="Arial" panose="020B0604020202020204" pitchFamily="34" charset="0"/>
              <a:buChar char="•"/>
            </a:pPr>
            <a:r>
              <a:rPr lang="en-US" sz="2300" dirty="0">
                <a:solidFill>
                  <a:schemeClr val="bg1"/>
                </a:solidFill>
              </a:rPr>
              <a:t>Synthetic Decking</a:t>
            </a:r>
          </a:p>
          <a:p>
            <a:pPr marR="0" lvl="0" indent="-228600">
              <a:lnSpc>
                <a:spcPct val="150000"/>
              </a:lnSpc>
              <a:spcBef>
                <a:spcPts val="0"/>
              </a:spcBef>
              <a:spcAft>
                <a:spcPts val="600"/>
              </a:spcAft>
              <a:buFont typeface="Arial" panose="020B0604020202020204" pitchFamily="34" charset="0"/>
              <a:buChar char="•"/>
            </a:pPr>
            <a:endParaRPr lang="en-US" sz="2300" dirty="0">
              <a:solidFill>
                <a:schemeClr val="bg1"/>
              </a:solidFill>
            </a:endParaRPr>
          </a:p>
          <a:p>
            <a:pPr marL="285750" marR="0" lvl="0" indent="-228600">
              <a:lnSpc>
                <a:spcPct val="150000"/>
              </a:lnSpc>
              <a:spcBef>
                <a:spcPts val="0"/>
              </a:spcBef>
              <a:spcAft>
                <a:spcPts val="600"/>
              </a:spcAft>
              <a:buFont typeface="Arial" panose="020B0604020202020204" pitchFamily="34" charset="0"/>
              <a:buChar char="•"/>
            </a:pPr>
            <a:r>
              <a:rPr lang="en-US" sz="2300" dirty="0">
                <a:solidFill>
                  <a:schemeClr val="bg1"/>
                </a:solidFill>
              </a:rPr>
              <a:t>Softwood Decking</a:t>
            </a:r>
          </a:p>
          <a:p>
            <a:pPr marL="57150" marR="0" lvl="0" indent="-228600">
              <a:lnSpc>
                <a:spcPct val="150000"/>
              </a:lnSpc>
              <a:spcBef>
                <a:spcPts val="0"/>
              </a:spcBef>
              <a:spcAft>
                <a:spcPts val="600"/>
              </a:spcAft>
              <a:buFont typeface="Arial" panose="020B0604020202020204" pitchFamily="34" charset="0"/>
              <a:buChar char="•"/>
            </a:pPr>
            <a:endParaRPr lang="en-US" sz="2300" dirty="0">
              <a:solidFill>
                <a:schemeClr val="bg1"/>
              </a:solidFill>
            </a:endParaRPr>
          </a:p>
          <a:p>
            <a:pPr marL="285750" marR="0" lvl="0" indent="-228600">
              <a:lnSpc>
                <a:spcPct val="150000"/>
              </a:lnSpc>
              <a:spcBef>
                <a:spcPts val="0"/>
              </a:spcBef>
              <a:spcAft>
                <a:spcPts val="600"/>
              </a:spcAft>
              <a:buFont typeface="Arial" panose="020B0604020202020204" pitchFamily="34" charset="0"/>
              <a:buChar char="•"/>
            </a:pPr>
            <a:r>
              <a:rPr lang="en-US" sz="2300" dirty="0">
                <a:solidFill>
                  <a:schemeClr val="bg1"/>
                </a:solidFill>
              </a:rPr>
              <a:t>Hardwood Decking</a:t>
            </a:r>
          </a:p>
          <a:p>
            <a:pPr marL="285750" marR="0" lvl="0" indent="-228600">
              <a:lnSpc>
                <a:spcPct val="150000"/>
              </a:lnSpc>
              <a:spcBef>
                <a:spcPts val="0"/>
              </a:spcBef>
              <a:spcAft>
                <a:spcPts val="600"/>
              </a:spcAft>
              <a:buFont typeface="Arial" panose="020B0604020202020204" pitchFamily="34" charset="0"/>
              <a:buChar char="•"/>
            </a:pPr>
            <a:endParaRPr lang="en-US" sz="2300" dirty="0">
              <a:solidFill>
                <a:schemeClr val="bg1"/>
              </a:solidFill>
            </a:endParaRPr>
          </a:p>
          <a:p>
            <a:pPr marL="285750" marR="0" lvl="0" indent="-228600">
              <a:lnSpc>
                <a:spcPct val="150000"/>
              </a:lnSpc>
              <a:spcBef>
                <a:spcPts val="0"/>
              </a:spcBef>
              <a:spcAft>
                <a:spcPts val="600"/>
              </a:spcAft>
              <a:buFont typeface="Arial" panose="020B0604020202020204" pitchFamily="34" charset="0"/>
              <a:buChar char="•"/>
            </a:pPr>
            <a:r>
              <a:rPr lang="en-US" sz="2300" dirty="0">
                <a:solidFill>
                  <a:schemeClr val="bg1"/>
                </a:solidFill>
              </a:rPr>
              <a:t>High-Density Hardwood Decking</a:t>
            </a:r>
          </a:p>
          <a:p>
            <a:pPr marL="285750" marR="0" lvl="0" indent="-228600">
              <a:lnSpc>
                <a:spcPct val="150000"/>
              </a:lnSpc>
              <a:spcBef>
                <a:spcPts val="0"/>
              </a:spcBef>
              <a:spcAft>
                <a:spcPts val="600"/>
              </a:spcAft>
              <a:buFont typeface="Arial" panose="020B0604020202020204" pitchFamily="34" charset="0"/>
              <a:buChar char="•"/>
            </a:pPr>
            <a:endParaRPr lang="en-US" sz="2300" dirty="0">
              <a:solidFill>
                <a:schemeClr val="bg1"/>
              </a:solidFill>
            </a:endParaRPr>
          </a:p>
          <a:p>
            <a:pPr marR="0" lvl="0">
              <a:lnSpc>
                <a:spcPct val="150000"/>
              </a:lnSpc>
              <a:spcBef>
                <a:spcPts val="0"/>
              </a:spcBef>
              <a:spcAft>
                <a:spcPts val="600"/>
              </a:spcAft>
            </a:pPr>
            <a:r>
              <a:rPr lang="en-US" sz="2300" dirty="0">
                <a:solidFill>
                  <a:schemeClr val="bg1"/>
                </a:solidFill>
              </a:rPr>
              <a:t>All decking material options have strengths and weaknesses. Learn which decking material options works best with your projects.  </a:t>
            </a:r>
          </a:p>
          <a:p>
            <a:pPr marR="0" lvl="0" indent="-228600">
              <a:lnSpc>
                <a:spcPct val="90000"/>
              </a:lnSpc>
              <a:spcBef>
                <a:spcPts val="0"/>
              </a:spcBef>
              <a:spcAft>
                <a:spcPts val="600"/>
              </a:spcAft>
              <a:buFont typeface="Arial" panose="020B0604020202020204" pitchFamily="34" charset="0"/>
              <a:buChar char="•"/>
            </a:pPr>
            <a:endParaRPr lang="en-US" sz="1700" b="1" dirty="0">
              <a:solidFill>
                <a:schemeClr val="bg1"/>
              </a:solidFill>
              <a:effectLst/>
            </a:endParaRPr>
          </a:p>
          <a:p>
            <a:pPr marR="0" lvl="0" indent="-228600">
              <a:lnSpc>
                <a:spcPct val="90000"/>
              </a:lnSpc>
              <a:spcBef>
                <a:spcPts val="0"/>
              </a:spcBef>
              <a:spcAft>
                <a:spcPts val="600"/>
              </a:spcAft>
              <a:buFont typeface="Arial" panose="020B0604020202020204" pitchFamily="34" charset="0"/>
              <a:buChar char="•"/>
            </a:pPr>
            <a:endParaRPr lang="en-US" sz="1700" dirty="0">
              <a:solidFill>
                <a:schemeClr val="bg1"/>
              </a:solidFill>
              <a:effectLst/>
            </a:endParaRPr>
          </a:p>
        </p:txBody>
      </p:sp>
      <p:sp>
        <p:nvSpPr>
          <p:cNvPr id="6" name="TextBox 5">
            <a:extLst>
              <a:ext uri="{FF2B5EF4-FFF2-40B4-BE49-F238E27FC236}">
                <a16:creationId xmlns:a16="http://schemas.microsoft.com/office/drawing/2014/main" id="{92C37421-CDDD-4A99-94F7-D8EB894E4827}"/>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451611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97863" y="1071895"/>
            <a:ext cx="5892259" cy="1346693"/>
          </a:xfrm>
        </p:spPr>
        <p:txBody>
          <a:bodyPr vert="horz" lIns="91440" tIns="45720" rIns="91440" bIns="45720" rtlCol="0" anchor="ctr">
            <a:normAutofit fontScale="90000"/>
          </a:bodyPr>
          <a:lstStyle/>
          <a:p>
            <a:pPr algn="l">
              <a:lnSpc>
                <a:spcPct val="100000"/>
              </a:lnSpc>
            </a:pPr>
            <a:r>
              <a:rPr lang="en-US" sz="3600" kern="1200" dirty="0">
                <a:solidFill>
                  <a:schemeClr val="tx1"/>
                </a:solidFill>
                <a:latin typeface="Verdana" panose="020B0604030504040204" pitchFamily="34" charset="0"/>
                <a:ea typeface="Verdana" panose="020B0604030504040204" pitchFamily="34" charset="0"/>
              </a:rPr>
              <a:t>High-Density</a:t>
            </a:r>
            <a:br>
              <a:rPr lang="en-US" sz="3600" kern="1200" dirty="0">
                <a:solidFill>
                  <a:schemeClr val="tx1"/>
                </a:solidFill>
                <a:latin typeface="Verdana" panose="020B0604030504040204" pitchFamily="34" charset="0"/>
                <a:ea typeface="Verdana" panose="020B0604030504040204" pitchFamily="34" charset="0"/>
              </a:rPr>
            </a:br>
            <a:r>
              <a:rPr lang="en-US" sz="3600" kern="1200" dirty="0">
                <a:solidFill>
                  <a:schemeClr val="tx1"/>
                </a:solidFill>
                <a:latin typeface="Verdana" panose="020B0604030504040204" pitchFamily="34" charset="0"/>
                <a:ea typeface="Verdana" panose="020B0604030504040204" pitchFamily="34" charset="0"/>
              </a:rPr>
              <a:t>Hardwood Decking</a:t>
            </a:r>
            <a:br>
              <a:rPr lang="en-US" sz="3600" kern="1200" dirty="0">
                <a:solidFill>
                  <a:schemeClr val="tx1"/>
                </a:solidFill>
                <a:latin typeface="Verdana" panose="020B0604030504040204" pitchFamily="34" charset="0"/>
                <a:ea typeface="Verdana" panose="020B0604030504040204" pitchFamily="34" charset="0"/>
              </a:rPr>
            </a:br>
            <a:r>
              <a:rPr lang="en-US" sz="3600" kern="1200" dirty="0">
                <a:solidFill>
                  <a:schemeClr val="tx1"/>
                </a:solidFill>
                <a:latin typeface="Verdana" panose="020B0604030504040204" pitchFamily="34" charset="0"/>
                <a:ea typeface="Verdana" panose="020B0604030504040204" pitchFamily="34" charset="0"/>
              </a:rPr>
              <a:t>Material Options</a:t>
            </a:r>
            <a:br>
              <a:rPr lang="en-US" sz="1300" kern="1200" dirty="0">
                <a:solidFill>
                  <a:schemeClr val="tx1"/>
                </a:solidFill>
                <a:latin typeface="+mj-lt"/>
                <a:ea typeface="+mj-ea"/>
                <a:cs typeface="+mj-cs"/>
              </a:rPr>
            </a:br>
            <a:br>
              <a:rPr lang="en-US" sz="1300" kern="1200" dirty="0">
                <a:solidFill>
                  <a:schemeClr val="tx1"/>
                </a:solidFill>
                <a:latin typeface="+mj-lt"/>
                <a:ea typeface="+mj-ea"/>
                <a:cs typeface="+mj-cs"/>
              </a:rPr>
            </a:br>
            <a:r>
              <a:rPr lang="en-US" sz="2000" b="1" kern="1200" dirty="0">
                <a:solidFill>
                  <a:schemeClr val="tx1"/>
                </a:solidFill>
                <a:latin typeface="+mn-lt"/>
                <a:ea typeface="+mj-ea"/>
                <a:cs typeface="+mj-cs"/>
              </a:rPr>
              <a:t>Cumaru hardwood decking</a:t>
            </a:r>
            <a:br>
              <a:rPr lang="en-US" sz="1300" kern="1200" dirty="0">
                <a:solidFill>
                  <a:schemeClr val="tx1"/>
                </a:solidFill>
                <a:latin typeface="+mj-lt"/>
                <a:ea typeface="+mj-ea"/>
                <a:cs typeface="+mj-cs"/>
              </a:rPr>
            </a:br>
            <a:endParaRPr lang="en-US" sz="1300" kern="1200" dirty="0">
              <a:solidFill>
                <a:schemeClr val="tx1"/>
              </a:solidFill>
              <a:latin typeface="+mj-lt"/>
              <a:ea typeface="+mj-ea"/>
              <a:cs typeface="+mj-cs"/>
            </a:endParaRPr>
          </a:p>
        </p:txBody>
      </p:sp>
      <p:sp>
        <p:nvSpPr>
          <p:cNvPr id="39" name="Rectangle 38">
            <a:extLst>
              <a:ext uri="{FF2B5EF4-FFF2-40B4-BE49-F238E27FC236}">
                <a16:creationId xmlns:a16="http://schemas.microsoft.com/office/drawing/2014/main" id="{9D1E181F-DCF6-4D62-86AF-799CDE52F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66604" y="2733895"/>
            <a:ext cx="6039539" cy="3268859"/>
          </a:xfrm>
          <a:prstGeom prst="rect">
            <a:avLst/>
          </a:prstGeom>
        </p:spPr>
        <p:txBody>
          <a:bodyPr vert="horz" lIns="91440" tIns="45720" rIns="91440" bIns="45720" rtlCol="0">
            <a:noAutofit/>
          </a:bodyPr>
          <a:lstStyle/>
          <a:p>
            <a:pPr marL="342900" indent="-285750">
              <a:lnSpc>
                <a:spcPct val="150000"/>
              </a:lnSpc>
              <a:spcAft>
                <a:spcPts val="600"/>
              </a:spcAft>
              <a:buFont typeface="Arial" panose="020B0604020202020204" pitchFamily="34" charset="0"/>
              <a:buChar char="•"/>
            </a:pPr>
            <a:r>
              <a:rPr lang="en-US" sz="1600" dirty="0"/>
              <a:t>Cumaru is an extremely hard and durable high-density tropical hardwood. Cumaru possesses a Class A fire rating and is naturally resistant to decay and insect infestation.  </a:t>
            </a:r>
          </a:p>
          <a:p>
            <a:pPr marL="285750" lvl="0" indent="-285750">
              <a:lnSpc>
                <a:spcPct val="150000"/>
              </a:lnSpc>
              <a:buFont typeface="Arial" panose="020B0604020202020204" pitchFamily="34" charset="0"/>
              <a:buChar char="•"/>
            </a:pPr>
            <a:r>
              <a:rPr lang="en-US" sz="1600" dirty="0"/>
              <a:t>Cumaru starts as a reddish brown to purplish brown and even yellowish-brown tones. It shows a lot of exotic striping, variation and tropical character. Cumaru has a course, interlocked grain and ages to a silvery patina when left to weather naturally.</a:t>
            </a:r>
          </a:p>
        </p:txBody>
      </p:sp>
      <p:pic>
        <p:nvPicPr>
          <p:cNvPr id="5" name="Picture 4" descr="A close up of a garden&#10;&#10;Description automatically generated">
            <a:extLst>
              <a:ext uri="{FF2B5EF4-FFF2-40B4-BE49-F238E27FC236}">
                <a16:creationId xmlns:a16="http://schemas.microsoft.com/office/drawing/2014/main" id="{2657E849-14EF-437A-B533-E5EFA59C62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7534350" y="3467191"/>
            <a:ext cx="3620066" cy="2535563"/>
          </a:xfrm>
          <a:prstGeom prst="rect">
            <a:avLst/>
          </a:prstGeom>
          <a:effectLst>
            <a:outerShdw blurRad="406400" dist="317500" dir="5400000" sx="89000" sy="89000" rotWithShape="0">
              <a:prstClr val="black">
                <a:alpha val="15000"/>
              </a:prstClr>
            </a:outerShdw>
          </a:effectLst>
        </p:spPr>
      </p:pic>
      <p:pic>
        <p:nvPicPr>
          <p:cNvPr id="8" name="Picture 7" descr="A room with a wooden floor&#10;&#10;Description automatically generated">
            <a:extLst>
              <a:ext uri="{FF2B5EF4-FFF2-40B4-BE49-F238E27FC236}">
                <a16:creationId xmlns:a16="http://schemas.microsoft.com/office/drawing/2014/main" id="{FE867567-35BE-429D-B55D-79149354AD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7534350" y="851435"/>
            <a:ext cx="3620067" cy="2535547"/>
          </a:xfrm>
          <a:prstGeom prst="rect">
            <a:avLst/>
          </a:prstGeom>
        </p:spPr>
      </p:pic>
      <p:cxnSp>
        <p:nvCxnSpPr>
          <p:cNvPr id="41" name="Straight Connector 40">
            <a:extLst>
              <a:ext uri="{FF2B5EF4-FFF2-40B4-BE49-F238E27FC236}">
                <a16:creationId xmlns:a16="http://schemas.microsoft.com/office/drawing/2014/main" id="{7A5FDA87-C737-406E-9876-2EF48219DD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351" y="3427095"/>
            <a:ext cx="3621024" cy="0"/>
          </a:xfrm>
          <a:prstGeom prst="line">
            <a:avLst/>
          </a:prstGeom>
          <a:ln>
            <a:solidFill>
              <a:srgbClr val="00000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E26973-9967-4296-BF48-7E4CE68A09CE}"/>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419015447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5E650C9B-22AF-443A-AD96-CB29F8C64CE2}"/>
              </a:ext>
            </a:extLst>
          </p:cNvPr>
          <p:cNvSpPr>
            <a:spLocks noGrp="1"/>
          </p:cNvSpPr>
          <p:nvPr>
            <p:ph type="ctr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High-Density Hardwood Decking Material Options</a:t>
            </a:r>
          </a:p>
        </p:txBody>
      </p:sp>
      <p:sp>
        <p:nvSpPr>
          <p:cNvPr id="3" name="Rectangle 2">
            <a:extLst>
              <a:ext uri="{FF2B5EF4-FFF2-40B4-BE49-F238E27FC236}">
                <a16:creationId xmlns:a16="http://schemas.microsoft.com/office/drawing/2014/main" id="{68F16130-8F79-43B5-B0AF-966D39356B2F}"/>
              </a:ext>
            </a:extLst>
          </p:cNvPr>
          <p:cNvSpPr/>
          <p:nvPr/>
        </p:nvSpPr>
        <p:spPr>
          <a:xfrm>
            <a:off x="3991442" y="314741"/>
            <a:ext cx="7188199" cy="1694577"/>
          </a:xfrm>
          <a:prstGeom prst="rect">
            <a:avLst/>
          </a:prstGeom>
        </p:spPr>
        <p:txBody>
          <a:bodyPr vert="horz" lIns="91440" tIns="45720" rIns="91440" bIns="45720" rtlCol="0">
            <a:normAutofit fontScale="40000" lnSpcReduction="20000"/>
          </a:bodyPr>
          <a:lstStyle/>
          <a:p>
            <a:pPr algn="just">
              <a:lnSpc>
                <a:spcPct val="150000"/>
              </a:lnSpc>
              <a:spcAft>
                <a:spcPts val="600"/>
              </a:spcAft>
            </a:pPr>
            <a:r>
              <a:rPr lang="en-US" sz="4000" b="1" dirty="0">
                <a:latin typeface="Verdana" panose="020B0604030504040204" pitchFamily="34" charset="0"/>
                <a:ea typeface="Verdana" panose="020B0604030504040204" pitchFamily="34" charset="0"/>
              </a:rPr>
              <a:t>Summary of High-Density Hardwood Decking Materials</a:t>
            </a:r>
            <a:endParaRPr lang="en-US" sz="4000" dirty="0">
              <a:latin typeface="Verdana" panose="020B0604030504040204" pitchFamily="34" charset="0"/>
              <a:ea typeface="Verdana" panose="020B0604030504040204" pitchFamily="34" charset="0"/>
            </a:endParaRPr>
          </a:p>
          <a:p>
            <a:pPr algn="just">
              <a:lnSpc>
                <a:spcPct val="150000"/>
              </a:lnSpc>
              <a:spcAft>
                <a:spcPts val="600"/>
              </a:spcAft>
            </a:pPr>
            <a:r>
              <a:rPr lang="en-US" sz="2800" dirty="0"/>
              <a:t>High-density hardwood decking options such as Ipe, Machiche, Garapa and Cumaru are all-natural. real wood products. These tropical woods are extremely durable (long lasting), tough, and exhibit exotic grain and color variations. They are exceptionally hard and strong. Although each species has unique characteristics, here is a list of some of their similarities, strengths and weaknesses:</a:t>
            </a:r>
          </a:p>
        </p:txBody>
      </p:sp>
      <p:graphicFrame>
        <p:nvGraphicFramePr>
          <p:cNvPr id="4" name="Table 6">
            <a:extLst>
              <a:ext uri="{FF2B5EF4-FFF2-40B4-BE49-F238E27FC236}">
                <a16:creationId xmlns:a16="http://schemas.microsoft.com/office/drawing/2014/main" id="{8B88B7DE-C46D-49D1-996C-4DEBF7AADCA9}"/>
              </a:ext>
            </a:extLst>
          </p:cNvPr>
          <p:cNvGraphicFramePr>
            <a:graphicFrameLocks noGrp="1"/>
          </p:cNvGraphicFramePr>
          <p:nvPr>
            <p:extLst>
              <p:ext uri="{D42A27DB-BD31-4B8C-83A1-F6EECF244321}">
                <p14:modId xmlns:p14="http://schemas.microsoft.com/office/powerpoint/2010/main" val="1739940802"/>
              </p:ext>
            </p:extLst>
          </p:nvPr>
        </p:nvGraphicFramePr>
        <p:xfrm>
          <a:off x="4132220" y="1918217"/>
          <a:ext cx="7365270" cy="470038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801549">
                  <a:extLst>
                    <a:ext uri="{9D8B030D-6E8A-4147-A177-3AD203B41FA5}">
                      <a16:colId xmlns:a16="http://schemas.microsoft.com/office/drawing/2014/main" val="2807004812"/>
                    </a:ext>
                  </a:extLst>
                </a:gridCol>
                <a:gridCol w="3563721">
                  <a:extLst>
                    <a:ext uri="{9D8B030D-6E8A-4147-A177-3AD203B41FA5}">
                      <a16:colId xmlns:a16="http://schemas.microsoft.com/office/drawing/2014/main" val="867242862"/>
                    </a:ext>
                  </a:extLst>
                </a:gridCol>
              </a:tblGrid>
              <a:tr h="282447">
                <a:tc>
                  <a:txBody>
                    <a:bodyPr/>
                    <a:lstStyle/>
                    <a:p>
                      <a:r>
                        <a:rPr lang="en-US" sz="1700" dirty="0"/>
                        <a:t>Strengths</a:t>
                      </a:r>
                    </a:p>
                  </a:txBody>
                  <a:tcPr marL="84794" marR="84794" marT="42398" marB="42398">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700" dirty="0"/>
                        <a:t>Weaknesses</a:t>
                      </a:r>
                    </a:p>
                  </a:txBody>
                  <a:tcPr marL="84794" marR="84794" marT="42398" marB="42398">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132961276"/>
                  </a:ext>
                </a:extLst>
              </a:tr>
              <a:tr h="4356512">
                <a:tc>
                  <a:txBody>
                    <a:bodyPr/>
                    <a:lstStyle/>
                    <a:p>
                      <a:pPr marL="742950" lvl="1" indent="-285750" algn="l">
                        <a:lnSpc>
                          <a:spcPct val="100000"/>
                        </a:lnSpc>
                        <a:buFont typeface="Arial" panose="020B0604020202020204" pitchFamily="34" charset="0"/>
                        <a:buChar char="•"/>
                      </a:pPr>
                      <a:endParaRPr lang="en-US" sz="1400" dirty="0"/>
                    </a:p>
                    <a:p>
                      <a:pPr marL="742950" lvl="1" indent="-285750" algn="l">
                        <a:lnSpc>
                          <a:spcPct val="100000"/>
                        </a:lnSpc>
                        <a:buFont typeface="Arial" panose="020B0604020202020204" pitchFamily="34" charset="0"/>
                        <a:buChar char="•"/>
                      </a:pPr>
                      <a:r>
                        <a:rPr lang="en-US" sz="1400" dirty="0"/>
                        <a:t>Naturally beautiful hardwood products; each board has unique, exotic  graining and color variations</a:t>
                      </a:r>
                    </a:p>
                    <a:p>
                      <a:pPr marL="457200" lvl="1" indent="0" algn="l">
                        <a:lnSpc>
                          <a:spcPct val="100000"/>
                        </a:lnSpc>
                        <a:buFont typeface="Arial" panose="020B0604020202020204" pitchFamily="34" charset="0"/>
                        <a:buNone/>
                      </a:pPr>
                      <a:endParaRPr lang="en-US" sz="1400" dirty="0"/>
                    </a:p>
                    <a:p>
                      <a:pPr marL="742950" lvl="1" indent="-285750" algn="l">
                        <a:lnSpc>
                          <a:spcPct val="100000"/>
                        </a:lnSpc>
                        <a:buFont typeface="Arial" panose="020B0604020202020204" pitchFamily="34" charset="0"/>
                        <a:buChar char="•"/>
                      </a:pPr>
                      <a:r>
                        <a:rPr lang="en-US" sz="1400" dirty="0"/>
                        <a:t>Extremely hard and strong, highly durable</a:t>
                      </a:r>
                    </a:p>
                    <a:p>
                      <a:pPr marL="457200" lvl="1" indent="0" algn="l">
                        <a:lnSpc>
                          <a:spcPct val="100000"/>
                        </a:lnSpc>
                        <a:buFont typeface="Arial" panose="020B0604020202020204" pitchFamily="34" charset="0"/>
                        <a:buNone/>
                      </a:pPr>
                      <a:endParaRPr lang="en-US" sz="1400" dirty="0"/>
                    </a:p>
                    <a:p>
                      <a:pPr marL="742950" lvl="1" indent="-285750" algn="l">
                        <a:lnSpc>
                          <a:spcPct val="100000"/>
                        </a:lnSpc>
                        <a:buFont typeface="Arial" panose="020B0604020202020204" pitchFamily="34" charset="0"/>
                        <a:buChar char="•"/>
                      </a:pPr>
                      <a:r>
                        <a:rPr lang="en-US" sz="1400" dirty="0"/>
                        <a:t>Service life of 25 years and more</a:t>
                      </a:r>
                    </a:p>
                    <a:p>
                      <a:pPr marL="457200" lvl="1" indent="0" algn="l">
                        <a:lnSpc>
                          <a:spcPct val="100000"/>
                        </a:lnSpc>
                        <a:buFont typeface="Arial" panose="020B0604020202020204" pitchFamily="34" charset="0"/>
                        <a:buNone/>
                      </a:pPr>
                      <a:endParaRPr lang="en-US" sz="1400" dirty="0"/>
                    </a:p>
                    <a:p>
                      <a:pPr marL="742950" lvl="1" indent="-285750" algn="l">
                        <a:lnSpc>
                          <a:spcPct val="100000"/>
                        </a:lnSpc>
                        <a:buFont typeface="Arial" panose="020B0604020202020204" pitchFamily="34" charset="0"/>
                        <a:buChar char="•"/>
                      </a:pPr>
                      <a:r>
                        <a:rPr lang="en-US" sz="1400" dirty="0"/>
                        <a:t>Can weather out to a silvery gray patina </a:t>
                      </a:r>
                      <a:r>
                        <a:rPr lang="en-US" sz="1400" i="1" dirty="0"/>
                        <a:t>without affecting performance </a:t>
                      </a:r>
                    </a:p>
                    <a:p>
                      <a:pPr marL="457200" lvl="1" indent="0" algn="l">
                        <a:lnSpc>
                          <a:spcPct val="100000"/>
                        </a:lnSpc>
                        <a:buFont typeface="Arial" panose="020B0604020202020204" pitchFamily="34" charset="0"/>
                        <a:buNone/>
                      </a:pPr>
                      <a:endParaRPr lang="en-US" sz="1400" i="1" dirty="0"/>
                    </a:p>
                    <a:p>
                      <a:pPr marL="742950" lvl="1" indent="-285750" algn="l">
                        <a:lnSpc>
                          <a:spcPct val="100000"/>
                        </a:lnSpc>
                        <a:buFont typeface="Arial" panose="020B0604020202020204" pitchFamily="34" charset="0"/>
                        <a:buChar char="•"/>
                      </a:pPr>
                      <a:r>
                        <a:rPr lang="en-US" sz="1400" i="0" dirty="0"/>
                        <a:t>Pre-grooved decking option saves labor time and costs</a:t>
                      </a:r>
                    </a:p>
                    <a:p>
                      <a:pPr marL="742950" lvl="1" indent="-285750" algn="l">
                        <a:lnSpc>
                          <a:spcPct val="100000"/>
                        </a:lnSpc>
                        <a:buFont typeface="Arial" panose="020B0604020202020204" pitchFamily="34" charset="0"/>
                        <a:buChar char="•"/>
                      </a:pPr>
                      <a:endParaRPr lang="en-US" sz="1400" i="0" dirty="0"/>
                    </a:p>
                    <a:p>
                      <a:pPr marL="742950" lvl="1" indent="-285750" algn="l">
                        <a:lnSpc>
                          <a:spcPct val="100000"/>
                        </a:lnSpc>
                        <a:buFont typeface="Arial" panose="020B0604020202020204" pitchFamily="34" charset="0"/>
                        <a:buChar char="•"/>
                      </a:pPr>
                      <a:r>
                        <a:rPr lang="en-US" sz="1400" dirty="0"/>
                        <a:t>Some species are less costly than most decking options</a:t>
                      </a:r>
                      <a:endParaRPr lang="en-US" sz="1400" i="0" dirty="0"/>
                    </a:p>
                  </a:txBody>
                  <a:tcPr marL="84794" marR="84794" marT="42398" marB="42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l">
                        <a:lnSpc>
                          <a:spcPct val="100000"/>
                        </a:lnSpc>
                        <a:buFont typeface="Arial" panose="020B0604020202020204" pitchFamily="34" charset="0"/>
                        <a:buChar char="•"/>
                      </a:pPr>
                      <a:endParaRPr lang="en-US" sz="1400" dirty="0"/>
                    </a:p>
                    <a:p>
                      <a:pPr marL="285750" lvl="0" indent="-285750" algn="l">
                        <a:lnSpc>
                          <a:spcPct val="100000"/>
                        </a:lnSpc>
                        <a:buFont typeface="Arial" panose="020B0604020202020204" pitchFamily="34" charset="0"/>
                        <a:buChar char="•"/>
                      </a:pPr>
                      <a:r>
                        <a:rPr lang="en-US" sz="1400" dirty="0"/>
                        <a:t>Harder to cut - requires carbide tools</a:t>
                      </a:r>
                    </a:p>
                    <a:p>
                      <a:pPr marL="0" lvl="0" indent="0" algn="l">
                        <a:lnSpc>
                          <a:spcPct val="100000"/>
                        </a:lnSpc>
                        <a:buFont typeface="Arial" panose="020B0604020202020204" pitchFamily="34" charset="0"/>
                        <a:buNone/>
                      </a:pPr>
                      <a:endParaRPr lang="en-US" sz="1400" dirty="0"/>
                    </a:p>
                    <a:p>
                      <a:pPr marL="285750" lvl="0" indent="-285750" algn="l">
                        <a:lnSpc>
                          <a:spcPct val="100000"/>
                        </a:lnSpc>
                        <a:buFont typeface="Arial" panose="020B0604020202020204" pitchFamily="34" charset="0"/>
                        <a:buChar char="•"/>
                      </a:pPr>
                      <a:r>
                        <a:rPr lang="en-US" sz="1400" dirty="0"/>
                        <a:t>If you don’t like the gray look, the wood will need to be refinished as desired in order to maintain the ‘like new’ appearance</a:t>
                      </a:r>
                    </a:p>
                    <a:p>
                      <a:pPr marL="0" lvl="0" indent="0" algn="l">
                        <a:lnSpc>
                          <a:spcPct val="100000"/>
                        </a:lnSpc>
                        <a:buFont typeface="Arial" panose="020B0604020202020204" pitchFamily="34" charset="0"/>
                        <a:buNone/>
                      </a:pPr>
                      <a:endParaRPr lang="en-US" sz="1400" dirty="0"/>
                    </a:p>
                    <a:p>
                      <a:pPr marL="285750" lvl="0" indent="-285750" algn="l">
                        <a:lnSpc>
                          <a:spcPct val="100000"/>
                        </a:lnSpc>
                        <a:buFont typeface="Arial" panose="020B0604020202020204" pitchFamily="34" charset="0"/>
                        <a:buChar char="•"/>
                      </a:pPr>
                      <a:r>
                        <a:rPr lang="en-US" sz="1400" dirty="0"/>
                        <a:t>Some species are relatively expensive </a:t>
                      </a:r>
                    </a:p>
                  </a:txBody>
                  <a:tcPr marL="84794" marR="84794" marT="42398" marB="42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184387"/>
                  </a:ext>
                </a:extLst>
              </a:tr>
            </a:tbl>
          </a:graphicData>
        </a:graphic>
      </p:graphicFrame>
      <p:sp>
        <p:nvSpPr>
          <p:cNvPr id="6" name="TextBox 5">
            <a:extLst>
              <a:ext uri="{FF2B5EF4-FFF2-40B4-BE49-F238E27FC236}">
                <a16:creationId xmlns:a16="http://schemas.microsoft.com/office/drawing/2014/main" id="{0FF5246C-DFDD-4485-92E0-4DD30FEF19A3}"/>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133326911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E6C2C5-D866-4968-A5F3-05EA85A78AC7}"/>
              </a:ext>
            </a:extLst>
          </p:cNvPr>
          <p:cNvSpPr txBox="1"/>
          <p:nvPr/>
        </p:nvSpPr>
        <p:spPr>
          <a:xfrm>
            <a:off x="2760754" y="5339491"/>
            <a:ext cx="5917697" cy="461665"/>
          </a:xfrm>
          <a:prstGeom prst="rect">
            <a:avLst/>
          </a:prstGeom>
          <a:noFill/>
        </p:spPr>
        <p:txBody>
          <a:bodyPr wrap="square" rtlCol="0">
            <a:spAutoFit/>
          </a:bodyPr>
          <a:lstStyle/>
          <a:p>
            <a:pPr algn="ctr"/>
            <a:r>
              <a:rPr lang="en-US" sz="2400" b="1" dirty="0">
                <a:hlinkClick r:id="rId2"/>
              </a:rPr>
              <a:t>Return To The Page To Proceed To The Test</a:t>
            </a:r>
            <a:endParaRPr lang="en-US" sz="2400" b="1" dirty="0"/>
          </a:p>
        </p:txBody>
      </p:sp>
      <p:sp>
        <p:nvSpPr>
          <p:cNvPr id="5" name="TextBox 4">
            <a:extLst>
              <a:ext uri="{FF2B5EF4-FFF2-40B4-BE49-F238E27FC236}">
                <a16:creationId xmlns:a16="http://schemas.microsoft.com/office/drawing/2014/main" id="{A360E8D3-51C4-4900-92FC-065236056753}"/>
              </a:ext>
            </a:extLst>
          </p:cNvPr>
          <p:cNvSpPr txBox="1"/>
          <p:nvPr/>
        </p:nvSpPr>
        <p:spPr>
          <a:xfrm>
            <a:off x="4508500" y="1189414"/>
            <a:ext cx="2422206" cy="2328486"/>
          </a:xfrm>
          <a:prstGeom prst="ellipse">
            <a:avLst/>
          </a:prstGeom>
          <a:solidFill>
            <a:schemeClr val="accent6">
              <a:lumMod val="50000"/>
            </a:schemeClr>
          </a:solidFill>
          <a:ln w="174625" cmpd="thinThick">
            <a:solidFill>
              <a:schemeClr val="tx1"/>
            </a:solidFill>
          </a:ln>
        </p:spPr>
        <p:txBody>
          <a:bodyPr vert="horz" lIns="68580" tIns="34290" rIns="68580" bIns="34290" rtlCol="0" anchor="ctr">
            <a:normAutofit/>
          </a:bodyPr>
          <a:lstStyle/>
          <a:p>
            <a:pPr algn="ctr">
              <a:lnSpc>
                <a:spcPct val="90000"/>
              </a:lnSpc>
              <a:spcBef>
                <a:spcPct val="0"/>
              </a:spcBef>
              <a:spcAft>
                <a:spcPts val="450"/>
              </a:spcAft>
            </a:pPr>
            <a:r>
              <a:rPr lang="en-US" sz="3200" dirty="0">
                <a:solidFill>
                  <a:schemeClr val="bg1"/>
                </a:solidFill>
                <a:latin typeface="+mj-lt"/>
                <a:ea typeface="+mj-ea"/>
                <a:cs typeface="+mj-cs"/>
              </a:rPr>
              <a:t>END OF SECTION</a:t>
            </a:r>
          </a:p>
        </p:txBody>
      </p:sp>
      <p:sp>
        <p:nvSpPr>
          <p:cNvPr id="6" name="TextBox 5">
            <a:extLst>
              <a:ext uri="{FF2B5EF4-FFF2-40B4-BE49-F238E27FC236}">
                <a16:creationId xmlns:a16="http://schemas.microsoft.com/office/drawing/2014/main" id="{C4B0D2F5-AE94-4440-B25C-14B8C702D1C4}"/>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
        <p:nvSpPr>
          <p:cNvPr id="2" name="TextBox 1">
            <a:extLst>
              <a:ext uri="{FF2B5EF4-FFF2-40B4-BE49-F238E27FC236}">
                <a16:creationId xmlns:a16="http://schemas.microsoft.com/office/drawing/2014/main" id="{B7190CA0-1928-40DC-B85A-3B2C91EDB639}"/>
              </a:ext>
            </a:extLst>
          </p:cNvPr>
          <p:cNvSpPr txBox="1"/>
          <p:nvPr/>
        </p:nvSpPr>
        <p:spPr>
          <a:xfrm>
            <a:off x="344295" y="4688197"/>
            <a:ext cx="10859588" cy="369332"/>
          </a:xfrm>
          <a:prstGeom prst="rect">
            <a:avLst/>
          </a:prstGeom>
          <a:noFill/>
        </p:spPr>
        <p:txBody>
          <a:bodyPr wrap="square" rtlCol="0">
            <a:spAutoFit/>
          </a:bodyPr>
          <a:lstStyle/>
          <a:p>
            <a:pPr algn="ctr"/>
            <a:r>
              <a:rPr lang="en-US" i="1" dirty="0">
                <a:solidFill>
                  <a:schemeClr val="bg2">
                    <a:lumMod val="50000"/>
                  </a:schemeClr>
                </a:solidFill>
              </a:rPr>
              <a:t>Brought to you by General Woodcraft, Inc. and </a:t>
            </a:r>
            <a:r>
              <a:rPr lang="en-US" i="1" u="sng" dirty="0">
                <a:solidFill>
                  <a:schemeClr val="bg2">
                    <a:lumMod val="50000"/>
                  </a:schemeClr>
                </a:solidFill>
                <a:hlinkClick r:id="rId3">
                  <a:extLst>
                    <a:ext uri="{A12FA001-AC4F-418D-AE19-62706E023703}">
                      <ahyp:hlinkClr xmlns:ahyp="http://schemas.microsoft.com/office/drawing/2018/hyperlinkcolor" val="tx"/>
                    </a:ext>
                  </a:extLst>
                </a:hlinkClick>
              </a:rPr>
              <a:t>MataverdeDecking.com</a:t>
            </a:r>
            <a:r>
              <a:rPr lang="en-US" i="1" dirty="0">
                <a:solidFill>
                  <a:schemeClr val="bg2">
                    <a:lumMod val="50000"/>
                  </a:schemeClr>
                </a:solidFill>
              </a:rPr>
              <a:t> </a:t>
            </a:r>
            <a:r>
              <a:rPr lang="en-US" i="1">
                <a:solidFill>
                  <a:schemeClr val="bg2">
                    <a:lumMod val="50000"/>
                  </a:schemeClr>
                </a:solidFill>
              </a:rPr>
              <a:t>, New </a:t>
            </a:r>
            <a:r>
              <a:rPr lang="en-US" i="1" dirty="0">
                <a:solidFill>
                  <a:schemeClr val="bg2">
                    <a:lumMod val="50000"/>
                  </a:schemeClr>
                </a:solidFill>
              </a:rPr>
              <a:t>London, CT and Cotati, CA</a:t>
            </a:r>
            <a:endParaRPr lang="en-US" dirty="0">
              <a:solidFill>
                <a:schemeClr val="bg2">
                  <a:lumMod val="50000"/>
                </a:schemeClr>
              </a:solidFill>
            </a:endParaRPr>
          </a:p>
        </p:txBody>
      </p:sp>
      <p:sp>
        <p:nvSpPr>
          <p:cNvPr id="3" name="TextBox 2">
            <a:extLst>
              <a:ext uri="{FF2B5EF4-FFF2-40B4-BE49-F238E27FC236}">
                <a16:creationId xmlns:a16="http://schemas.microsoft.com/office/drawing/2014/main" id="{DC9017EE-7895-4107-A8AD-E6A6F6C9E8FD}"/>
              </a:ext>
            </a:extLst>
          </p:cNvPr>
          <p:cNvSpPr txBox="1"/>
          <p:nvPr/>
        </p:nvSpPr>
        <p:spPr>
          <a:xfrm>
            <a:off x="69669" y="4014612"/>
            <a:ext cx="11664824" cy="861774"/>
          </a:xfrm>
          <a:prstGeom prst="rect">
            <a:avLst/>
          </a:prstGeom>
          <a:noFill/>
        </p:spPr>
        <p:txBody>
          <a:bodyPr wrap="square" rtlCol="0">
            <a:spAutoFit/>
          </a:bodyPr>
          <a:lstStyle/>
          <a:p>
            <a:pPr algn="ctr"/>
            <a:r>
              <a:rPr lang="en-US" sz="3200" i="1" dirty="0">
                <a:solidFill>
                  <a:schemeClr val="bg2">
                    <a:lumMod val="25000"/>
                  </a:schemeClr>
                </a:solidFill>
                <a:latin typeface="Verdana" panose="020B0604030504040204" pitchFamily="34" charset="0"/>
                <a:ea typeface="Verdana" panose="020B0604030504040204" pitchFamily="34" charset="0"/>
              </a:rPr>
              <a:t>Thank you for completing this online training.  </a:t>
            </a:r>
            <a:endParaRPr lang="en-US" sz="3200" dirty="0">
              <a:solidFill>
                <a:schemeClr val="bg2">
                  <a:lumMod val="25000"/>
                </a:schemeClr>
              </a:solidFill>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366179950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lnSpc>
                <a:spcPct val="100000"/>
              </a:lnSpc>
            </a:pPr>
            <a:r>
              <a:rPr lang="en-US" sz="4400" kern="1200" dirty="0">
                <a:solidFill>
                  <a:schemeClr val="accent6">
                    <a:lumMod val="50000"/>
                  </a:schemeClr>
                </a:solidFill>
                <a:latin typeface="Verdana" panose="020B0604030504040204" pitchFamily="34" charset="0"/>
                <a:ea typeface="Verdana" panose="020B0604030504040204" pitchFamily="34" charset="0"/>
              </a:rPr>
              <a:t>Synthetic Decking Material Options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8F16130-8F79-43B5-B0AF-966D39356B2F}"/>
              </a:ext>
            </a:extLst>
          </p:cNvPr>
          <p:cNvSpPr/>
          <p:nvPr/>
        </p:nvSpPr>
        <p:spPr>
          <a:xfrm>
            <a:off x="4976031" y="963877"/>
            <a:ext cx="6377769" cy="4930246"/>
          </a:xfrm>
          <a:prstGeom prst="rect">
            <a:avLst/>
          </a:prstGeom>
        </p:spPr>
        <p:txBody>
          <a:bodyPr vert="horz" lIns="91440" tIns="45720" rIns="91440" bIns="45720" rtlCol="0" anchor="ctr">
            <a:normAutofit fontScale="70000" lnSpcReduction="20000"/>
          </a:bodyPr>
          <a:lstStyle/>
          <a:p>
            <a:pPr marR="0" lvl="0" algn="just">
              <a:lnSpc>
                <a:spcPct val="150000"/>
              </a:lnSpc>
              <a:spcBef>
                <a:spcPts val="0"/>
              </a:spcBef>
              <a:spcAft>
                <a:spcPts val="600"/>
              </a:spcAft>
            </a:pPr>
            <a:r>
              <a:rPr lang="en-US" sz="2600" b="1" dirty="0"/>
              <a:t>Synthetic Decking is available in three basic types:</a:t>
            </a:r>
          </a:p>
          <a:p>
            <a:pPr marR="0" lvl="0" indent="-228600" algn="just">
              <a:lnSpc>
                <a:spcPct val="150000"/>
              </a:lnSpc>
              <a:spcBef>
                <a:spcPts val="0"/>
              </a:spcBef>
              <a:spcAft>
                <a:spcPts val="600"/>
              </a:spcAft>
              <a:buFont typeface="Arial" panose="020B0604020202020204" pitchFamily="34" charset="0"/>
              <a:buChar char="•"/>
            </a:pPr>
            <a:endParaRPr lang="en-US" sz="2600" dirty="0"/>
          </a:p>
          <a:p>
            <a:pPr marL="285750" marR="0" lvl="0" indent="-228600" algn="just">
              <a:lnSpc>
                <a:spcPct val="150000"/>
              </a:lnSpc>
              <a:spcBef>
                <a:spcPts val="0"/>
              </a:spcBef>
              <a:spcAft>
                <a:spcPts val="600"/>
              </a:spcAft>
              <a:buFont typeface="Arial" panose="020B0604020202020204" pitchFamily="34" charset="0"/>
              <a:buChar char="•"/>
            </a:pPr>
            <a:r>
              <a:rPr lang="en-US" sz="2600" dirty="0"/>
              <a:t>Composite</a:t>
            </a:r>
          </a:p>
          <a:p>
            <a:pPr marR="0" lvl="0" indent="-228600" algn="just">
              <a:lnSpc>
                <a:spcPct val="150000"/>
              </a:lnSpc>
              <a:spcBef>
                <a:spcPts val="0"/>
              </a:spcBef>
              <a:spcAft>
                <a:spcPts val="600"/>
              </a:spcAft>
              <a:buFont typeface="Arial" panose="020B0604020202020204" pitchFamily="34" charset="0"/>
              <a:buChar char="•"/>
            </a:pPr>
            <a:endParaRPr lang="en-US" sz="2600" dirty="0"/>
          </a:p>
          <a:p>
            <a:pPr marL="285750" marR="0" lvl="0" indent="-228600" algn="just">
              <a:lnSpc>
                <a:spcPct val="150000"/>
              </a:lnSpc>
              <a:spcBef>
                <a:spcPts val="0"/>
              </a:spcBef>
              <a:spcAft>
                <a:spcPts val="600"/>
              </a:spcAft>
              <a:buFont typeface="Arial" panose="020B0604020202020204" pitchFamily="34" charset="0"/>
              <a:buChar char="•"/>
            </a:pPr>
            <a:r>
              <a:rPr lang="en-US" sz="2600" dirty="0"/>
              <a:t>‘Capped’ composite</a:t>
            </a:r>
          </a:p>
          <a:p>
            <a:pPr marR="0" lvl="0" indent="-228600" algn="just">
              <a:lnSpc>
                <a:spcPct val="150000"/>
              </a:lnSpc>
              <a:spcBef>
                <a:spcPts val="0"/>
              </a:spcBef>
              <a:spcAft>
                <a:spcPts val="600"/>
              </a:spcAft>
              <a:buFont typeface="Arial" panose="020B0604020202020204" pitchFamily="34" charset="0"/>
              <a:buChar char="•"/>
            </a:pPr>
            <a:endParaRPr lang="en-US" sz="2600" dirty="0"/>
          </a:p>
          <a:p>
            <a:pPr marL="285750" marR="0" lvl="0" indent="-228600" algn="just">
              <a:lnSpc>
                <a:spcPct val="150000"/>
              </a:lnSpc>
              <a:spcBef>
                <a:spcPts val="0"/>
              </a:spcBef>
              <a:spcAft>
                <a:spcPts val="600"/>
              </a:spcAft>
              <a:buFont typeface="Arial" panose="020B0604020202020204" pitchFamily="34" charset="0"/>
              <a:buChar char="•"/>
            </a:pPr>
            <a:r>
              <a:rPr lang="en-US" sz="2600" dirty="0"/>
              <a:t>Plastic or PVC</a:t>
            </a:r>
          </a:p>
          <a:p>
            <a:pPr marL="285750" marR="0" lvl="0" indent="-228600" algn="just">
              <a:lnSpc>
                <a:spcPct val="150000"/>
              </a:lnSpc>
              <a:spcBef>
                <a:spcPts val="0"/>
              </a:spcBef>
              <a:spcAft>
                <a:spcPts val="600"/>
              </a:spcAft>
              <a:buFont typeface="Arial" panose="020B0604020202020204" pitchFamily="34" charset="0"/>
              <a:buChar char="•"/>
            </a:pPr>
            <a:endParaRPr lang="en-US" sz="2600" dirty="0"/>
          </a:p>
          <a:p>
            <a:pPr marR="0" lvl="0" algn="just">
              <a:lnSpc>
                <a:spcPct val="150000"/>
              </a:lnSpc>
              <a:spcBef>
                <a:spcPts val="0"/>
              </a:spcBef>
              <a:spcAft>
                <a:spcPts val="600"/>
              </a:spcAft>
            </a:pPr>
            <a:r>
              <a:rPr lang="en-US" sz="2600" dirty="0"/>
              <a:t>All three types have pros and cons. Composite or ‘wood composite’ decking was the original synthetic decking, so let’s start there…</a:t>
            </a:r>
          </a:p>
          <a:p>
            <a:pPr marR="0" lvl="0" indent="-228600">
              <a:lnSpc>
                <a:spcPct val="90000"/>
              </a:lnSpc>
              <a:spcBef>
                <a:spcPts val="0"/>
              </a:spcBef>
              <a:spcAft>
                <a:spcPts val="600"/>
              </a:spcAft>
              <a:buFont typeface="Arial" panose="020B0604020202020204" pitchFamily="34" charset="0"/>
              <a:buChar char="•"/>
            </a:pPr>
            <a:endParaRPr lang="en-US" sz="2200" b="1" dirty="0">
              <a:effectLst/>
            </a:endParaRPr>
          </a:p>
          <a:p>
            <a:pPr marR="0" lvl="0" indent="-228600">
              <a:lnSpc>
                <a:spcPct val="90000"/>
              </a:lnSpc>
              <a:spcBef>
                <a:spcPts val="0"/>
              </a:spcBef>
              <a:spcAft>
                <a:spcPts val="600"/>
              </a:spcAft>
              <a:buFont typeface="Arial" panose="020B0604020202020204" pitchFamily="34" charset="0"/>
              <a:buChar char="•"/>
            </a:pPr>
            <a:endParaRPr lang="en-US" sz="2200" dirty="0">
              <a:effectLst/>
            </a:endParaRPr>
          </a:p>
        </p:txBody>
      </p:sp>
      <p:sp>
        <p:nvSpPr>
          <p:cNvPr id="6" name="TextBox 5">
            <a:extLst>
              <a:ext uri="{FF2B5EF4-FFF2-40B4-BE49-F238E27FC236}">
                <a16:creationId xmlns:a16="http://schemas.microsoft.com/office/drawing/2014/main" id="{39959B9F-0F10-4FA8-A925-70342F5C1061}"/>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8822529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D94C286-E3B9-4455-A73C-0D2DF7156FA7}"/>
              </a:ext>
            </a:extLst>
          </p:cNvPr>
          <p:cNvSpPr>
            <a:spLocks noGrp="1"/>
          </p:cNvSpPr>
          <p:nvPr>
            <p:ph type="ctrTitle"/>
          </p:nvPr>
        </p:nvSpPr>
        <p:spPr>
          <a:xfrm>
            <a:off x="1161563" y="661874"/>
            <a:ext cx="4898135" cy="1360340"/>
          </a:xfrm>
        </p:spPr>
        <p:txBody>
          <a:bodyPr vert="horz" lIns="91440" tIns="45720" rIns="91440" bIns="45720" rtlCol="0" anchor="ctr">
            <a:normAutofit/>
          </a:bodyPr>
          <a:lstStyle/>
          <a:p>
            <a:pPr algn="l"/>
            <a:r>
              <a:rPr lang="en-US" sz="3200" dirty="0">
                <a:latin typeface="Verdana" panose="020B0604030504040204" pitchFamily="34" charset="0"/>
                <a:ea typeface="Verdana" panose="020B0604030504040204" pitchFamily="34" charset="0"/>
              </a:rPr>
              <a:t>Synthetic Decking Material Options</a:t>
            </a:r>
          </a:p>
        </p:txBody>
      </p:sp>
      <p:sp>
        <p:nvSpPr>
          <p:cNvPr id="16" name="Rectangle 15">
            <a:extLst>
              <a:ext uri="{FF2B5EF4-FFF2-40B4-BE49-F238E27FC236}">
                <a16:creationId xmlns:a16="http://schemas.microsoft.com/office/drawing/2014/main" id="{49C659E2-DD8B-4813-B522-F2FAB5E9D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61563" y="2353560"/>
            <a:ext cx="5718751" cy="3631436"/>
          </a:xfrm>
          <a:prstGeom prst="rect">
            <a:avLst/>
          </a:prstGeom>
        </p:spPr>
        <p:txBody>
          <a:bodyPr vert="horz" lIns="91440" tIns="45720" rIns="91440" bIns="45720" rtlCol="0">
            <a:normAutofit/>
          </a:bodyPr>
          <a:lstStyle/>
          <a:p>
            <a:pPr marR="0" lvl="0">
              <a:lnSpc>
                <a:spcPct val="90000"/>
              </a:lnSpc>
              <a:spcBef>
                <a:spcPts val="0"/>
              </a:spcBef>
              <a:spcAft>
                <a:spcPts val="600"/>
              </a:spcAft>
            </a:pPr>
            <a:r>
              <a:rPr lang="en-US" b="1" dirty="0"/>
              <a:t>Composite Decking</a:t>
            </a:r>
          </a:p>
          <a:p>
            <a:pPr marR="0" lvl="0">
              <a:lnSpc>
                <a:spcPct val="90000"/>
              </a:lnSpc>
              <a:spcBef>
                <a:spcPts val="0"/>
              </a:spcBef>
              <a:spcAft>
                <a:spcPts val="600"/>
              </a:spcAft>
            </a:pPr>
            <a:endParaRPr lang="en-US" sz="1600" b="1" dirty="0">
              <a:effectLst/>
            </a:endParaRPr>
          </a:p>
          <a:p>
            <a:pPr indent="-228600" algn="just">
              <a:lnSpc>
                <a:spcPct val="90000"/>
              </a:lnSpc>
              <a:spcAft>
                <a:spcPts val="600"/>
              </a:spcAft>
              <a:buFont typeface="Arial" panose="020B0604020202020204" pitchFamily="34" charset="0"/>
              <a:buChar char="•"/>
            </a:pPr>
            <a:r>
              <a:rPr lang="en-US" sz="1600" dirty="0"/>
              <a:t>“Composite decking” is the generic name applied to numerous synthetic products made with a mixture of “Wood Flour” and plastics.  They are marketed and sold under a wide variety of recognizable trade names.  </a:t>
            </a:r>
          </a:p>
          <a:p>
            <a:pPr algn="just">
              <a:lnSpc>
                <a:spcPct val="90000"/>
              </a:lnSpc>
              <a:spcAft>
                <a:spcPts val="600"/>
              </a:spcAft>
            </a:pPr>
            <a:endParaRPr lang="en-US" sz="1600" dirty="0"/>
          </a:p>
          <a:p>
            <a:pPr indent="-228600" algn="just">
              <a:lnSpc>
                <a:spcPct val="90000"/>
              </a:lnSpc>
              <a:spcAft>
                <a:spcPts val="600"/>
              </a:spcAft>
              <a:buFont typeface="Arial" panose="020B0604020202020204" pitchFamily="34" charset="0"/>
              <a:buChar char="•"/>
            </a:pPr>
            <a:r>
              <a:rPr lang="en-US" sz="1600" dirty="0"/>
              <a:t>Originally, manufacturers made advertising claims of “better than wood”, “maintenance free”, “fade resistant” and more.  </a:t>
            </a:r>
          </a:p>
          <a:p>
            <a:pPr indent="-228600" algn="just">
              <a:lnSpc>
                <a:spcPct val="90000"/>
              </a:lnSpc>
              <a:spcAft>
                <a:spcPts val="600"/>
              </a:spcAft>
              <a:buFont typeface="Arial" panose="020B0604020202020204" pitchFamily="34" charset="0"/>
              <a:buChar char="•"/>
            </a:pPr>
            <a:endParaRPr lang="en-US" sz="1600" dirty="0"/>
          </a:p>
          <a:p>
            <a:pPr indent="-228600" algn="just">
              <a:lnSpc>
                <a:spcPct val="90000"/>
              </a:lnSpc>
              <a:spcAft>
                <a:spcPts val="600"/>
              </a:spcAft>
              <a:buFont typeface="Arial" panose="020B0604020202020204" pitchFamily="34" charset="0"/>
              <a:buChar char="•"/>
            </a:pPr>
            <a:r>
              <a:rPr lang="en-US" sz="1600" dirty="0"/>
              <a:t>However, after over 25 years of this technology, there have been a plethora of product failures, massive recalls, class action lawsuits</a:t>
            </a:r>
            <a:r>
              <a:rPr lang="en-US" sz="1600" i="1" dirty="0"/>
              <a:t> </a:t>
            </a:r>
            <a:r>
              <a:rPr lang="en-US" sz="1600" dirty="0"/>
              <a:t>and much more.</a:t>
            </a:r>
          </a:p>
          <a:p>
            <a:pPr marR="0" lvl="0" indent="-228600">
              <a:lnSpc>
                <a:spcPct val="90000"/>
              </a:lnSpc>
              <a:spcBef>
                <a:spcPts val="0"/>
              </a:spcBef>
              <a:spcAft>
                <a:spcPts val="600"/>
              </a:spcAft>
              <a:buFont typeface="Arial" panose="020B0604020202020204" pitchFamily="34" charset="0"/>
              <a:buChar char="•"/>
            </a:pPr>
            <a:endParaRPr lang="en-US" sz="1400" b="1" dirty="0">
              <a:effectLst/>
            </a:endParaRPr>
          </a:p>
          <a:p>
            <a:pPr marR="0" lvl="0" indent="-228600">
              <a:lnSpc>
                <a:spcPct val="90000"/>
              </a:lnSpc>
              <a:spcBef>
                <a:spcPts val="0"/>
              </a:spcBef>
              <a:spcAft>
                <a:spcPts val="600"/>
              </a:spcAft>
              <a:buFont typeface="Arial" panose="020B0604020202020204" pitchFamily="34" charset="0"/>
              <a:buChar char="•"/>
            </a:pPr>
            <a:endParaRPr lang="en-US" sz="1400" dirty="0">
              <a:effectLst/>
            </a:endParaRPr>
          </a:p>
        </p:txBody>
      </p:sp>
      <p:pic>
        <p:nvPicPr>
          <p:cNvPr id="6" name="Picture 5">
            <a:extLst>
              <a:ext uri="{FF2B5EF4-FFF2-40B4-BE49-F238E27FC236}">
                <a16:creationId xmlns:a16="http://schemas.microsoft.com/office/drawing/2014/main" id="{F5EE5BD6-1973-4C10-BA28-7F56A9342A91}"/>
              </a:ext>
            </a:extLst>
          </p:cNvPr>
          <p:cNvPicPr/>
          <p:nvPr/>
        </p:nvPicPr>
        <p:blipFill>
          <a:blip r:embed="rId2" cstate="screen">
            <a:extLst>
              <a:ext uri="{28A0092B-C50C-407E-A947-70E740481C1C}">
                <a14:useLocalDpi xmlns:a14="http://schemas.microsoft.com/office/drawing/2010/main" val="0"/>
              </a:ext>
            </a:extLst>
          </a:blip>
          <a:stretch>
            <a:fillRect/>
          </a:stretch>
        </p:blipFill>
        <p:spPr bwMode="auto">
          <a:xfrm>
            <a:off x="8041878" y="2316540"/>
            <a:ext cx="2203937" cy="1852738"/>
          </a:xfrm>
          <a:prstGeom prst="rect">
            <a:avLst/>
          </a:prstGeom>
          <a:noFill/>
          <a:effectLst>
            <a:outerShdw blurRad="406400" dist="317500" dir="5400000" sx="89000" sy="89000" rotWithShape="0">
              <a:prstClr val="black">
                <a:alpha val="15000"/>
              </a:prstClr>
            </a:outerShdw>
          </a:effectLst>
        </p:spPr>
      </p:pic>
      <p:pic>
        <p:nvPicPr>
          <p:cNvPr id="4" name="Picture 3">
            <a:extLst>
              <a:ext uri="{FF2B5EF4-FFF2-40B4-BE49-F238E27FC236}">
                <a16:creationId xmlns:a16="http://schemas.microsoft.com/office/drawing/2014/main" id="{9832FBFF-6392-4E17-AE7F-79C52DF0BD2D}"/>
              </a:ext>
            </a:extLst>
          </p:cNvPr>
          <p:cNvPicPr/>
          <p:nvPr/>
        </p:nvPicPr>
        <p:blipFill>
          <a:blip r:embed="rId3" cstate="screen">
            <a:extLst>
              <a:ext uri="{28A0092B-C50C-407E-A947-70E740481C1C}">
                <a14:useLocalDpi xmlns:a14="http://schemas.microsoft.com/office/drawing/2010/main" val="0"/>
              </a:ext>
            </a:extLst>
          </a:blip>
          <a:stretch>
            <a:fillRect/>
          </a:stretch>
        </p:blipFill>
        <p:spPr bwMode="auto">
          <a:xfrm>
            <a:off x="8041878" y="561936"/>
            <a:ext cx="2203937" cy="1560217"/>
          </a:xfrm>
          <a:prstGeom prst="rect">
            <a:avLst/>
          </a:prstGeom>
          <a:noFill/>
          <a:effectLst>
            <a:outerShdw blurRad="406400" dist="317500" dir="5400000" sx="89000" sy="89000" rotWithShape="0">
              <a:prstClr val="black">
                <a:alpha val="15000"/>
              </a:prstClr>
            </a:outerShdw>
          </a:effectLst>
        </p:spPr>
      </p:pic>
      <p:pic>
        <p:nvPicPr>
          <p:cNvPr id="5" name="Picture 4">
            <a:extLst>
              <a:ext uri="{FF2B5EF4-FFF2-40B4-BE49-F238E27FC236}">
                <a16:creationId xmlns:a16="http://schemas.microsoft.com/office/drawing/2014/main" id="{1F153E3A-550B-4B22-87CC-B3E771A60CB4}"/>
              </a:ext>
            </a:extLst>
          </p:cNvPr>
          <p:cNvPicPr/>
          <p:nvPr/>
        </p:nvPicPr>
        <p:blipFill>
          <a:blip r:embed="rId4" cstate="screen">
            <a:extLst>
              <a:ext uri="{28A0092B-C50C-407E-A947-70E740481C1C}">
                <a14:useLocalDpi xmlns:a14="http://schemas.microsoft.com/office/drawing/2010/main" val="0"/>
              </a:ext>
            </a:extLst>
          </a:blip>
          <a:stretch>
            <a:fillRect/>
          </a:stretch>
        </p:blipFill>
        <p:spPr bwMode="auto">
          <a:xfrm>
            <a:off x="8041878" y="4363665"/>
            <a:ext cx="2203937" cy="2015704"/>
          </a:xfrm>
          <a:prstGeom prst="rect">
            <a:avLst/>
          </a:prstGeom>
          <a:noFill/>
          <a:effectLst>
            <a:outerShdw blurRad="406400" dist="317500" dir="5400000" sx="89000" sy="89000" rotWithShape="0">
              <a:prstClr val="black">
                <a:alpha val="15000"/>
              </a:prstClr>
            </a:outerShdw>
          </a:effectLst>
        </p:spPr>
      </p:pic>
      <p:sp>
        <p:nvSpPr>
          <p:cNvPr id="10" name="TextBox 9">
            <a:extLst>
              <a:ext uri="{FF2B5EF4-FFF2-40B4-BE49-F238E27FC236}">
                <a16:creationId xmlns:a16="http://schemas.microsoft.com/office/drawing/2014/main" id="{C3F97525-E8FB-4E89-945A-7260D4696692}"/>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08140515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C3E734A-0CEC-4003-A941-5B247D6FD4CB}"/>
              </a:ext>
            </a:extLst>
          </p:cNvPr>
          <p:cNvSpPr>
            <a:spLocks noGrp="1"/>
          </p:cNvSpPr>
          <p:nvPr>
            <p:ph type="ctrTitle"/>
          </p:nvPr>
        </p:nvSpPr>
        <p:spPr>
          <a:xfrm>
            <a:off x="1066419" y="656926"/>
            <a:ext cx="4898135" cy="1346693"/>
          </a:xfrm>
        </p:spPr>
        <p:txBody>
          <a:bodyPr vert="horz" lIns="91440" tIns="45720" rIns="91440" bIns="45720" rtlCol="0" anchor="ctr">
            <a:normAutofit/>
          </a:bodyPr>
          <a:lstStyle/>
          <a:p>
            <a:pPr algn="l">
              <a:lnSpc>
                <a:spcPct val="100000"/>
              </a:lnSpc>
            </a:pPr>
            <a:r>
              <a:rPr lang="en-US" sz="3200" dirty="0">
                <a:latin typeface="Verdana" panose="020B0604030504040204" pitchFamily="34" charset="0"/>
                <a:ea typeface="Verdana" panose="020B0604030504040204" pitchFamily="34" charset="0"/>
              </a:rPr>
              <a:t>Synthetic Decking Material Options</a:t>
            </a:r>
            <a:endParaRPr lang="en-US" sz="3200" dirty="0"/>
          </a:p>
        </p:txBody>
      </p:sp>
      <p:sp>
        <p:nvSpPr>
          <p:cNvPr id="33" name="Rectangle 23">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066419" y="2398472"/>
            <a:ext cx="4878978" cy="3645084"/>
          </a:xfrm>
          <a:prstGeom prst="rect">
            <a:avLst/>
          </a:prstGeom>
        </p:spPr>
        <p:txBody>
          <a:bodyPr vert="horz" lIns="91440" tIns="45720" rIns="91440" bIns="45720" rtlCol="0">
            <a:normAutofit/>
          </a:bodyPr>
          <a:lstStyle/>
          <a:p>
            <a:pPr marR="0" lvl="0">
              <a:lnSpc>
                <a:spcPct val="90000"/>
              </a:lnSpc>
              <a:spcBef>
                <a:spcPts val="0"/>
              </a:spcBef>
              <a:spcAft>
                <a:spcPts val="600"/>
              </a:spcAft>
            </a:pPr>
            <a:r>
              <a:rPr lang="en-US" b="1" dirty="0"/>
              <a:t>2</a:t>
            </a:r>
            <a:r>
              <a:rPr lang="en-US" b="1" baseline="30000" dirty="0"/>
              <a:t>nd</a:t>
            </a:r>
            <a:r>
              <a:rPr lang="en-US" b="1" dirty="0"/>
              <a:t> Generation Composite Decking</a:t>
            </a:r>
          </a:p>
          <a:p>
            <a:pPr marR="0" lvl="0" indent="-228600">
              <a:lnSpc>
                <a:spcPct val="90000"/>
              </a:lnSpc>
              <a:spcBef>
                <a:spcPts val="0"/>
              </a:spcBef>
              <a:spcAft>
                <a:spcPts val="600"/>
              </a:spcAft>
              <a:buFont typeface="Arial" panose="020B0604020202020204" pitchFamily="34" charset="0"/>
              <a:buChar char="•"/>
            </a:pPr>
            <a:endParaRPr lang="en-US" sz="1700" b="1" dirty="0">
              <a:effectLst/>
            </a:endParaRPr>
          </a:p>
          <a:p>
            <a:pPr indent="-228600" algn="just">
              <a:spcAft>
                <a:spcPts val="600"/>
              </a:spcAft>
              <a:buFont typeface="Arial" panose="020B0604020202020204" pitchFamily="34" charset="0"/>
              <a:buChar char="•"/>
            </a:pPr>
            <a:r>
              <a:rPr lang="en-US" sz="1600" dirty="0"/>
              <a:t>“Composite decking” fades in color quickly and is an absolute haven for mold and spores. UV and weather exposure quickly makes these decking products very undesirable.</a:t>
            </a:r>
          </a:p>
          <a:p>
            <a:pPr indent="-228600" algn="just">
              <a:spcAft>
                <a:spcPts val="600"/>
              </a:spcAft>
              <a:buFont typeface="Arial" panose="020B0604020202020204" pitchFamily="34" charset="0"/>
              <a:buChar char="•"/>
            </a:pPr>
            <a:endParaRPr lang="en-US" sz="1600" dirty="0"/>
          </a:p>
          <a:p>
            <a:pPr indent="-228600" algn="just">
              <a:spcAft>
                <a:spcPts val="600"/>
              </a:spcAft>
              <a:buFont typeface="Arial" panose="020B0604020202020204" pitchFamily="34" charset="0"/>
              <a:buChar char="•"/>
            </a:pPr>
            <a:r>
              <a:rPr lang="en-US" sz="1600" dirty="0"/>
              <a:t>So, some manufacturers decide to ‘cap’ the composite decking to help protect it from UV rays. This works better on the face of the decking.  However, the ends of the decking boards and any cut pieces are still vulnerable to damage.</a:t>
            </a:r>
          </a:p>
          <a:p>
            <a:pPr marR="0" lvl="0" indent="-228600">
              <a:lnSpc>
                <a:spcPct val="90000"/>
              </a:lnSpc>
              <a:spcBef>
                <a:spcPts val="0"/>
              </a:spcBef>
              <a:spcAft>
                <a:spcPts val="600"/>
              </a:spcAft>
              <a:buFont typeface="Arial" panose="020B0604020202020204" pitchFamily="34" charset="0"/>
              <a:buChar char="•"/>
            </a:pPr>
            <a:endParaRPr lang="en-US" sz="1700" b="1" dirty="0">
              <a:effectLst/>
            </a:endParaRPr>
          </a:p>
          <a:p>
            <a:pPr marR="0" lvl="0" indent="-228600">
              <a:lnSpc>
                <a:spcPct val="90000"/>
              </a:lnSpc>
              <a:spcBef>
                <a:spcPts val="0"/>
              </a:spcBef>
              <a:spcAft>
                <a:spcPts val="600"/>
              </a:spcAft>
              <a:buFont typeface="Arial" panose="020B0604020202020204" pitchFamily="34" charset="0"/>
              <a:buChar char="•"/>
            </a:pPr>
            <a:endParaRPr lang="en-US" sz="1700" dirty="0">
              <a:effectLst/>
            </a:endParaRPr>
          </a:p>
        </p:txBody>
      </p:sp>
      <p:pic>
        <p:nvPicPr>
          <p:cNvPr id="7" name="il_fi">
            <a:extLst>
              <a:ext uri="{FF2B5EF4-FFF2-40B4-BE49-F238E27FC236}">
                <a16:creationId xmlns:a16="http://schemas.microsoft.com/office/drawing/2014/main" id="{9CC22AB6-3FB0-4495-8D1B-7FAA84A4FE39}"/>
              </a:ext>
            </a:extLst>
          </p:cNvPr>
          <p:cNvPicPr/>
          <p:nvPr/>
        </p:nvPicPr>
        <p:blipFill rotWithShape="1">
          <a:blip r:embed="rId2" cstate="screen">
            <a:extLst>
              <a:ext uri="{28A0092B-C50C-407E-A947-70E740481C1C}">
                <a14:useLocalDpi xmlns:a14="http://schemas.microsoft.com/office/drawing/2010/main" val="0"/>
              </a:ext>
            </a:extLst>
          </a:blip>
          <a:srcRect b="-3"/>
          <a:stretch/>
        </p:blipFill>
        <p:spPr bwMode="auto">
          <a:xfrm>
            <a:off x="7025949" y="1330273"/>
            <a:ext cx="4503576" cy="4193644"/>
          </a:xfrm>
          <a:prstGeom prst="rect">
            <a:avLst/>
          </a:prstGeom>
          <a:noFill/>
          <a:effectLst>
            <a:outerShdw blurRad="406400" dist="317500" dir="5400000" sx="89000" sy="89000" rotWithShape="0">
              <a:prstClr val="black">
                <a:alpha val="15000"/>
              </a:prstClr>
            </a:outerShdw>
          </a:effectLst>
        </p:spPr>
      </p:pic>
      <p:sp>
        <p:nvSpPr>
          <p:cNvPr id="2" name="TextBox 1">
            <a:extLst>
              <a:ext uri="{FF2B5EF4-FFF2-40B4-BE49-F238E27FC236}">
                <a16:creationId xmlns:a16="http://schemas.microsoft.com/office/drawing/2014/main" id="{D1532355-21B2-4099-923B-F947F5EE6254}"/>
              </a:ext>
            </a:extLst>
          </p:cNvPr>
          <p:cNvSpPr txBox="1"/>
          <p:nvPr/>
        </p:nvSpPr>
        <p:spPr>
          <a:xfrm>
            <a:off x="6838062" y="1445846"/>
            <a:ext cx="4306676" cy="400110"/>
          </a:xfrm>
          <a:prstGeom prst="rect">
            <a:avLst/>
          </a:prstGeom>
          <a:solidFill>
            <a:schemeClr val="bg1"/>
          </a:solidFill>
        </p:spPr>
        <p:txBody>
          <a:bodyPr wrap="square" rtlCol="0">
            <a:spAutoFit/>
          </a:bodyPr>
          <a:lstStyle/>
          <a:p>
            <a:r>
              <a:rPr lang="en-US" sz="2000" dirty="0"/>
              <a:t>Composite and PVC Hybrid Decking</a:t>
            </a:r>
          </a:p>
        </p:txBody>
      </p:sp>
      <p:sp>
        <p:nvSpPr>
          <p:cNvPr id="4" name="Rectangle 3">
            <a:extLst>
              <a:ext uri="{FF2B5EF4-FFF2-40B4-BE49-F238E27FC236}">
                <a16:creationId xmlns:a16="http://schemas.microsoft.com/office/drawing/2014/main" id="{15F30FBD-27B7-4542-BE57-A40A0982F20A}"/>
              </a:ext>
            </a:extLst>
          </p:cNvPr>
          <p:cNvSpPr/>
          <p:nvPr/>
        </p:nvSpPr>
        <p:spPr>
          <a:xfrm>
            <a:off x="11391840" y="5231620"/>
            <a:ext cx="275372" cy="292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6FC37F-BE54-407A-91B0-9F5846C2C889}"/>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299444604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6D0FFBA-6FD3-407A-9465-03A76AFD56A8}"/>
              </a:ext>
            </a:extLst>
          </p:cNvPr>
          <p:cNvSpPr>
            <a:spLocks noGrp="1"/>
          </p:cNvSpPr>
          <p:nvPr>
            <p:ph type="ctrTitle"/>
          </p:nvPr>
        </p:nvSpPr>
        <p:spPr>
          <a:xfrm>
            <a:off x="1166603" y="665476"/>
            <a:ext cx="5892259" cy="1346693"/>
          </a:xfrm>
        </p:spPr>
        <p:txBody>
          <a:bodyPr vert="horz" lIns="91440" tIns="45720" rIns="91440" bIns="45720" rtlCol="0" anchor="ctr">
            <a:normAutofit/>
          </a:bodyPr>
          <a:lstStyle/>
          <a:p>
            <a:pPr algn="l">
              <a:lnSpc>
                <a:spcPct val="100000"/>
              </a:lnSpc>
            </a:pPr>
            <a:r>
              <a:rPr lang="en-US" sz="3200" kern="1200" dirty="0">
                <a:solidFill>
                  <a:schemeClr val="tx1"/>
                </a:solidFill>
                <a:latin typeface="Verdana" panose="020B0604030504040204" pitchFamily="34" charset="0"/>
                <a:ea typeface="Verdana" panose="020B0604030504040204" pitchFamily="34" charset="0"/>
              </a:rPr>
              <a:t>Synthetic Decking</a:t>
            </a:r>
            <a:br>
              <a:rPr lang="en-US" sz="3200" kern="1200" dirty="0">
                <a:solidFill>
                  <a:schemeClr val="tx1"/>
                </a:solidFill>
                <a:latin typeface="Verdana" panose="020B0604030504040204" pitchFamily="34" charset="0"/>
                <a:ea typeface="Verdana" panose="020B0604030504040204" pitchFamily="34" charset="0"/>
              </a:rPr>
            </a:br>
            <a:r>
              <a:rPr lang="en-US" sz="3200" kern="1200" dirty="0">
                <a:solidFill>
                  <a:schemeClr val="tx1"/>
                </a:solidFill>
                <a:latin typeface="Verdana" panose="020B0604030504040204" pitchFamily="34" charset="0"/>
                <a:ea typeface="Verdana" panose="020B0604030504040204" pitchFamily="34" charset="0"/>
              </a:rPr>
              <a:t>Material Options</a:t>
            </a:r>
          </a:p>
        </p:txBody>
      </p:sp>
      <p:sp>
        <p:nvSpPr>
          <p:cNvPr id="23" name="Rectangle 22">
            <a:extLst>
              <a:ext uri="{FF2B5EF4-FFF2-40B4-BE49-F238E27FC236}">
                <a16:creationId xmlns:a16="http://schemas.microsoft.com/office/drawing/2014/main" id="{9D1E181F-DCF6-4D62-86AF-799CDE52F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66602" y="2409089"/>
            <a:ext cx="5892259" cy="3625595"/>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1900" b="1" dirty="0"/>
              <a:t>PVC AND Plastic Decking</a:t>
            </a:r>
            <a:endParaRPr lang="en-US" sz="1900" dirty="0"/>
          </a:p>
          <a:p>
            <a:pPr marR="0" lvl="0" indent="-228600">
              <a:lnSpc>
                <a:spcPct val="90000"/>
              </a:lnSpc>
              <a:spcBef>
                <a:spcPts val="0"/>
              </a:spcBef>
              <a:spcAft>
                <a:spcPts val="600"/>
              </a:spcAft>
              <a:buFont typeface="Arial" panose="020B0604020202020204" pitchFamily="34" charset="0"/>
              <a:buChar char="•"/>
            </a:pPr>
            <a:endParaRPr lang="en-US" sz="1700" b="1" dirty="0">
              <a:effectLst/>
            </a:endParaRPr>
          </a:p>
          <a:p>
            <a:pPr indent="-228600" algn="just">
              <a:lnSpc>
                <a:spcPct val="150000"/>
              </a:lnSpc>
              <a:spcAft>
                <a:spcPts val="600"/>
              </a:spcAft>
              <a:buFont typeface="Arial" panose="020B0604020202020204" pitchFamily="34" charset="0"/>
              <a:buChar char="•"/>
            </a:pPr>
            <a:r>
              <a:rPr lang="en-US" sz="1700" dirty="0"/>
              <a:t>Other manufacturers have avoided the inherent problems associated with pulverized wood flour by eliminating it from their formulations altogether and using solely plastic or petroleum-based chemicals in their process.  </a:t>
            </a:r>
          </a:p>
          <a:p>
            <a:pPr indent="-228600" algn="just">
              <a:lnSpc>
                <a:spcPct val="150000"/>
              </a:lnSpc>
              <a:spcAft>
                <a:spcPts val="600"/>
              </a:spcAft>
              <a:buFont typeface="Arial" panose="020B0604020202020204" pitchFamily="34" charset="0"/>
              <a:buChar char="•"/>
            </a:pPr>
            <a:endParaRPr lang="en-US" sz="1700" dirty="0"/>
          </a:p>
          <a:p>
            <a:pPr indent="-228600" algn="just">
              <a:lnSpc>
                <a:spcPct val="150000"/>
              </a:lnSpc>
              <a:spcAft>
                <a:spcPts val="600"/>
              </a:spcAft>
              <a:buFont typeface="Arial" panose="020B0604020202020204" pitchFamily="34" charset="0"/>
              <a:buChar char="•"/>
            </a:pPr>
            <a:r>
              <a:rPr lang="en-US" sz="1700" dirty="0"/>
              <a:t>The intended benefit of this is for less deterioration and delaminating of the product. The unintended result is that these plastic based products sag even more than composite decking, heat up extremely quickly and expand and contract greatly.  </a:t>
            </a:r>
          </a:p>
        </p:txBody>
      </p:sp>
      <p:pic>
        <p:nvPicPr>
          <p:cNvPr id="5" name="Picture 4">
            <a:extLst>
              <a:ext uri="{FF2B5EF4-FFF2-40B4-BE49-F238E27FC236}">
                <a16:creationId xmlns:a16="http://schemas.microsoft.com/office/drawing/2014/main" id="{E0435EE5-A607-440E-A6A8-61F8D42EB4FC}"/>
              </a:ext>
            </a:extLst>
          </p:cNvPr>
          <p:cNvPicPr/>
          <p:nvPr/>
        </p:nvPicPr>
        <p:blipFill rotWithShape="1">
          <a:blip r:embed="rId2" cstate="screen">
            <a:extLst>
              <a:ext uri="{28A0092B-C50C-407E-A947-70E740481C1C}">
                <a14:useLocalDpi xmlns:a14="http://schemas.microsoft.com/office/drawing/2010/main"/>
              </a:ext>
            </a:extLst>
          </a:blip>
          <a:srcRect r="-2"/>
          <a:stretch/>
        </p:blipFill>
        <p:spPr bwMode="auto">
          <a:xfrm>
            <a:off x="7534350" y="3499121"/>
            <a:ext cx="3620066" cy="2535563"/>
          </a:xfrm>
          <a:prstGeom prst="rect">
            <a:avLst/>
          </a:prstGeom>
          <a:noFill/>
          <a:effectLst>
            <a:outerShdw blurRad="406400" dist="317500" dir="5400000" sx="89000" sy="89000" rotWithShape="0">
              <a:prstClr val="black">
                <a:alpha val="15000"/>
              </a:prstClr>
            </a:outerShdw>
          </a:effectLst>
        </p:spPr>
      </p:pic>
      <p:pic>
        <p:nvPicPr>
          <p:cNvPr id="6" name="il_fi">
            <a:extLst>
              <a:ext uri="{FF2B5EF4-FFF2-40B4-BE49-F238E27FC236}">
                <a16:creationId xmlns:a16="http://schemas.microsoft.com/office/drawing/2014/main" id="{5D2F3AF6-95DA-45AA-919C-FD0AB5AE4711}"/>
              </a:ext>
            </a:extLst>
          </p:cNvPr>
          <p:cNvPicPr/>
          <p:nvPr/>
        </p:nvPicPr>
        <p:blipFill rotWithShape="1">
          <a:blip r:embed="rId3" cstate="email">
            <a:extLst>
              <a:ext uri="{28A0092B-C50C-407E-A947-70E740481C1C}">
                <a14:useLocalDpi xmlns:a14="http://schemas.microsoft.com/office/drawing/2010/main"/>
              </a:ext>
            </a:extLst>
          </a:blip>
          <a:srcRect r="-1"/>
          <a:stretch/>
        </p:blipFill>
        <p:spPr bwMode="auto">
          <a:xfrm>
            <a:off x="7534349" y="744396"/>
            <a:ext cx="3620067" cy="2535547"/>
          </a:xfrm>
          <a:prstGeom prst="rect">
            <a:avLst/>
          </a:prstGeom>
          <a:noFill/>
        </p:spPr>
      </p:pic>
      <p:cxnSp>
        <p:nvCxnSpPr>
          <p:cNvPr id="25" name="Straight Connector 24">
            <a:extLst>
              <a:ext uri="{FF2B5EF4-FFF2-40B4-BE49-F238E27FC236}">
                <a16:creationId xmlns:a16="http://schemas.microsoft.com/office/drawing/2014/main" id="{7A5FDA87-C737-406E-9876-2EF48219DD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351" y="3427095"/>
            <a:ext cx="3621024" cy="0"/>
          </a:xfrm>
          <a:prstGeom prst="line">
            <a:avLst/>
          </a:prstGeom>
          <a:ln>
            <a:solidFill>
              <a:srgbClr val="00000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7CDF4AF-AA01-42D7-AC61-D5060D318782}"/>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95757752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5E650C9B-22AF-443A-AD96-CB29F8C64CE2}"/>
              </a:ext>
            </a:extLst>
          </p:cNvPr>
          <p:cNvSpPr>
            <a:spLocks noGrp="1"/>
          </p:cNvSpPr>
          <p:nvPr>
            <p:ph type="ctr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a:solidFill>
                  <a:srgbClr val="FFFFFF"/>
                </a:solidFill>
                <a:latin typeface="+mj-lt"/>
                <a:ea typeface="+mj-ea"/>
                <a:cs typeface="+mj-cs"/>
              </a:rPr>
              <a:t>Synthetic Decking Material Options</a:t>
            </a:r>
          </a:p>
        </p:txBody>
      </p:sp>
      <p:sp>
        <p:nvSpPr>
          <p:cNvPr id="3" name="Rectangle 2">
            <a:extLst>
              <a:ext uri="{FF2B5EF4-FFF2-40B4-BE49-F238E27FC236}">
                <a16:creationId xmlns:a16="http://schemas.microsoft.com/office/drawing/2014/main" id="{68F16130-8F79-43B5-B0AF-966D39356B2F}"/>
              </a:ext>
            </a:extLst>
          </p:cNvPr>
          <p:cNvSpPr/>
          <p:nvPr/>
        </p:nvSpPr>
        <p:spPr>
          <a:xfrm>
            <a:off x="4309289" y="620818"/>
            <a:ext cx="7188199" cy="1292090"/>
          </a:xfrm>
          <a:prstGeom prst="rect">
            <a:avLst/>
          </a:prstGeom>
        </p:spPr>
        <p:txBody>
          <a:bodyPr vert="horz" lIns="91440" tIns="45720" rIns="91440" bIns="45720" rtlCol="0">
            <a:normAutofit fontScale="92500" lnSpcReduction="20000"/>
          </a:bodyPr>
          <a:lstStyle/>
          <a:p>
            <a:pPr algn="just">
              <a:lnSpc>
                <a:spcPct val="150000"/>
              </a:lnSpc>
              <a:spcAft>
                <a:spcPts val="600"/>
              </a:spcAft>
            </a:pPr>
            <a:r>
              <a:rPr lang="en-US" sz="2600" b="1" dirty="0"/>
              <a:t>Summary of Synthetic Decking Materials</a:t>
            </a:r>
            <a:endParaRPr lang="en-US" sz="2600" dirty="0"/>
          </a:p>
          <a:p>
            <a:pPr algn="just">
              <a:lnSpc>
                <a:spcPct val="150000"/>
              </a:lnSpc>
              <a:spcAft>
                <a:spcPts val="600"/>
              </a:spcAft>
            </a:pPr>
            <a:r>
              <a:rPr lang="en-US" sz="1700" dirty="0"/>
              <a:t>Whether the decking materials are “composite”, PVC, plastic or a combination thereof they exhibit the following similar general tendencies and characteristics: </a:t>
            </a:r>
          </a:p>
        </p:txBody>
      </p:sp>
      <p:graphicFrame>
        <p:nvGraphicFramePr>
          <p:cNvPr id="4" name="Table 6">
            <a:extLst>
              <a:ext uri="{FF2B5EF4-FFF2-40B4-BE49-F238E27FC236}">
                <a16:creationId xmlns:a16="http://schemas.microsoft.com/office/drawing/2014/main" id="{8B88B7DE-C46D-49D1-996C-4DEBF7AADCA9}"/>
              </a:ext>
            </a:extLst>
          </p:cNvPr>
          <p:cNvGraphicFramePr>
            <a:graphicFrameLocks noGrp="1"/>
          </p:cNvGraphicFramePr>
          <p:nvPr>
            <p:extLst>
              <p:ext uri="{D42A27DB-BD31-4B8C-83A1-F6EECF244321}">
                <p14:modId xmlns:p14="http://schemas.microsoft.com/office/powerpoint/2010/main" val="2152108944"/>
              </p:ext>
            </p:extLst>
          </p:nvPr>
        </p:nvGraphicFramePr>
        <p:xfrm>
          <a:off x="4309289" y="2223762"/>
          <a:ext cx="7188199" cy="401342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170033">
                  <a:extLst>
                    <a:ext uri="{9D8B030D-6E8A-4147-A177-3AD203B41FA5}">
                      <a16:colId xmlns:a16="http://schemas.microsoft.com/office/drawing/2014/main" val="2807004812"/>
                    </a:ext>
                  </a:extLst>
                </a:gridCol>
                <a:gridCol w="4018166">
                  <a:extLst>
                    <a:ext uri="{9D8B030D-6E8A-4147-A177-3AD203B41FA5}">
                      <a16:colId xmlns:a16="http://schemas.microsoft.com/office/drawing/2014/main" val="867242862"/>
                    </a:ext>
                  </a:extLst>
                </a:gridCol>
              </a:tblGrid>
              <a:tr h="377704">
                <a:tc>
                  <a:txBody>
                    <a:bodyPr/>
                    <a:lstStyle/>
                    <a:p>
                      <a:r>
                        <a:rPr lang="en-US" sz="1700" dirty="0"/>
                        <a:t>Strengths</a:t>
                      </a:r>
                    </a:p>
                  </a:txBody>
                  <a:tcPr marL="84794" marR="84794" marT="42398" marB="42398">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700" dirty="0"/>
                        <a:t>Weaknesses</a:t>
                      </a:r>
                    </a:p>
                  </a:txBody>
                  <a:tcPr marL="84794" marR="84794" marT="42398" marB="42398">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132961276"/>
                  </a:ext>
                </a:extLst>
              </a:tr>
              <a:tr h="3617536">
                <a:tc>
                  <a:txBody>
                    <a:bodyPr/>
                    <a:lstStyle/>
                    <a:p>
                      <a:pPr marL="285750" lvl="0" indent="-285750" algn="just">
                        <a:lnSpc>
                          <a:spcPct val="150000"/>
                        </a:lnSpc>
                        <a:buFont typeface="Arial" panose="020B0604020202020204" pitchFamily="34" charset="0"/>
                        <a:buChar char="•"/>
                      </a:pPr>
                      <a:r>
                        <a:rPr lang="en-US" sz="1600" dirty="0"/>
                        <a:t>Homogenous appearance</a:t>
                      </a:r>
                    </a:p>
                    <a:p>
                      <a:pPr marL="285750" lvl="0" indent="-285750" algn="just">
                        <a:lnSpc>
                          <a:spcPct val="150000"/>
                        </a:lnSpc>
                        <a:buFont typeface="Arial" panose="020B0604020202020204" pitchFamily="34" charset="0"/>
                        <a:buChar char="•"/>
                      </a:pPr>
                      <a:r>
                        <a:rPr lang="en-US" sz="1600" dirty="0"/>
                        <a:t>Imitates real wood decking</a:t>
                      </a:r>
                    </a:p>
                    <a:p>
                      <a:pPr marL="285750" lvl="0" indent="-285750" algn="just">
                        <a:lnSpc>
                          <a:spcPct val="150000"/>
                        </a:lnSpc>
                        <a:buFont typeface="Arial" panose="020B0604020202020204" pitchFamily="34" charset="0"/>
                        <a:buChar char="•"/>
                      </a:pPr>
                      <a:r>
                        <a:rPr lang="en-US" sz="1600" dirty="0"/>
                        <a:t>Available in many color options</a:t>
                      </a:r>
                    </a:p>
                    <a:p>
                      <a:pPr marL="285750" lvl="0" indent="-285750" algn="just">
                        <a:lnSpc>
                          <a:spcPct val="150000"/>
                        </a:lnSpc>
                        <a:buFont typeface="Arial" panose="020B0604020202020204" pitchFamily="34" charset="0"/>
                        <a:buChar char="•"/>
                      </a:pPr>
                      <a:r>
                        <a:rPr lang="en-US" sz="1600" dirty="0"/>
                        <a:t>Look great when first installed</a:t>
                      </a:r>
                    </a:p>
                    <a:p>
                      <a:endParaRPr lang="en-US" sz="1700" dirty="0"/>
                    </a:p>
                  </a:txBody>
                  <a:tcPr marL="84794" marR="84794" marT="42398" marB="42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just">
                        <a:lnSpc>
                          <a:spcPct val="150000"/>
                        </a:lnSpc>
                        <a:buFont typeface="Arial" panose="020B0604020202020204" pitchFamily="34" charset="0"/>
                        <a:buChar char="•"/>
                      </a:pPr>
                      <a:r>
                        <a:rPr lang="en-US" sz="1600" dirty="0"/>
                        <a:t>Tendency to overheat and burn bare feet</a:t>
                      </a:r>
                    </a:p>
                    <a:p>
                      <a:pPr marL="285750" lvl="0" indent="-285750" algn="just">
                        <a:lnSpc>
                          <a:spcPct val="150000"/>
                        </a:lnSpc>
                        <a:buFont typeface="Arial" panose="020B0604020202020204" pitchFamily="34" charset="0"/>
                        <a:buChar char="•"/>
                      </a:pPr>
                      <a:r>
                        <a:rPr lang="en-US" sz="1600" dirty="0"/>
                        <a:t>Tendency  to “sag” when temperatures are warmer  </a:t>
                      </a:r>
                    </a:p>
                    <a:p>
                      <a:pPr marL="285750" lvl="0" indent="-285750" algn="just">
                        <a:lnSpc>
                          <a:spcPct val="150000"/>
                        </a:lnSpc>
                        <a:buFont typeface="Arial" panose="020B0604020202020204" pitchFamily="34" charset="0"/>
                        <a:buChar char="•"/>
                      </a:pPr>
                      <a:r>
                        <a:rPr lang="en-US" sz="1600" dirty="0"/>
                        <a:t>Expands and contracts in hot and cold weather</a:t>
                      </a:r>
                    </a:p>
                    <a:p>
                      <a:pPr marL="285750" lvl="0" indent="-285750" algn="just">
                        <a:lnSpc>
                          <a:spcPct val="150000"/>
                        </a:lnSpc>
                        <a:buFont typeface="Arial" panose="020B0604020202020204" pitchFamily="34" charset="0"/>
                        <a:buChar char="•"/>
                      </a:pPr>
                      <a:r>
                        <a:rPr lang="en-US" sz="1600" dirty="0"/>
                        <a:t>Often fades over time with direct sunlight exposure </a:t>
                      </a:r>
                    </a:p>
                    <a:p>
                      <a:pPr marL="285750" lvl="0" indent="-285750" algn="just">
                        <a:lnSpc>
                          <a:spcPct val="150000"/>
                        </a:lnSpc>
                        <a:buFont typeface="Arial" panose="020B0604020202020204" pitchFamily="34" charset="0"/>
                        <a:buChar char="•"/>
                      </a:pPr>
                      <a:r>
                        <a:rPr lang="en-US" sz="1600" dirty="0"/>
                        <a:t>Abrades and scratches easily</a:t>
                      </a:r>
                    </a:p>
                    <a:p>
                      <a:pPr marL="285750" lvl="0" indent="-285750" algn="just">
                        <a:lnSpc>
                          <a:spcPct val="150000"/>
                        </a:lnSpc>
                        <a:buFont typeface="Arial" panose="020B0604020202020204" pitchFamily="34" charset="0"/>
                        <a:buChar char="•"/>
                      </a:pPr>
                      <a:r>
                        <a:rPr lang="en-US" sz="1600" dirty="0"/>
                        <a:t>Cannot fix scratches</a:t>
                      </a:r>
                    </a:p>
                    <a:p>
                      <a:endParaRPr lang="en-US" sz="1700" dirty="0"/>
                    </a:p>
                  </a:txBody>
                  <a:tcPr marL="84794" marR="84794" marT="42398" marB="42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184387"/>
                  </a:ext>
                </a:extLst>
              </a:tr>
            </a:tbl>
          </a:graphicData>
        </a:graphic>
      </p:graphicFrame>
      <p:sp>
        <p:nvSpPr>
          <p:cNvPr id="6" name="TextBox 5">
            <a:extLst>
              <a:ext uri="{FF2B5EF4-FFF2-40B4-BE49-F238E27FC236}">
                <a16:creationId xmlns:a16="http://schemas.microsoft.com/office/drawing/2014/main" id="{5DB3A1FE-AA26-4F93-A562-DC086D2DC005}"/>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166437887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838200" y="954631"/>
            <a:ext cx="3494362" cy="4930246"/>
          </a:xfrm>
        </p:spPr>
        <p:txBody>
          <a:bodyPr vert="horz" lIns="91440" tIns="45720" rIns="91440" bIns="45720" rtlCol="0" anchor="ctr">
            <a:normAutofit/>
          </a:bodyPr>
          <a:lstStyle/>
          <a:p>
            <a:pPr algn="r"/>
            <a:r>
              <a:rPr lang="en-US" sz="4400" kern="1200" dirty="0">
                <a:solidFill>
                  <a:schemeClr val="accent6">
                    <a:lumMod val="50000"/>
                  </a:schemeClr>
                </a:solidFill>
                <a:latin typeface="Verdana" panose="020B0604030504040204" pitchFamily="34" charset="0"/>
                <a:ea typeface="Verdana" panose="020B0604030504040204" pitchFamily="34" charset="0"/>
              </a:rPr>
              <a:t>Wood Decking Material Options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5C7DE2C-F596-4F7A-A0A0-5DE5BBD274AC}"/>
              </a:ext>
            </a:extLst>
          </p:cNvPr>
          <p:cNvSpPr/>
          <p:nvPr/>
        </p:nvSpPr>
        <p:spPr>
          <a:xfrm>
            <a:off x="4976031" y="963877"/>
            <a:ext cx="6377769" cy="4930246"/>
          </a:xfrm>
          <a:prstGeom prst="rect">
            <a:avLst/>
          </a:prstGeom>
        </p:spPr>
        <p:txBody>
          <a:bodyPr vert="horz" lIns="91440" tIns="45720" rIns="91440" bIns="45720" rtlCol="0" anchor="ctr">
            <a:normAutofit/>
          </a:bodyPr>
          <a:lstStyle/>
          <a:p>
            <a:pPr algn="just">
              <a:lnSpc>
                <a:spcPct val="150000"/>
              </a:lnSpc>
              <a:spcAft>
                <a:spcPts val="600"/>
              </a:spcAft>
            </a:pPr>
            <a:r>
              <a:rPr lang="en-US" sz="1600" b="1" dirty="0"/>
              <a:t>Real wood decking materials are all-natural products and as such exhibit a wide range of characteristics typical of their individual species.  </a:t>
            </a:r>
            <a:r>
              <a:rPr lang="en-US" sz="1600" dirty="0"/>
              <a:t>Natural variations will also occur from species to species, board to board within a species, and often within the same decking board. These natural variations of color, graining and texture are unique and inherent characteristics in real wood product.</a:t>
            </a:r>
          </a:p>
          <a:p>
            <a:pPr algn="just">
              <a:lnSpc>
                <a:spcPct val="150000"/>
              </a:lnSpc>
              <a:spcAft>
                <a:spcPts val="600"/>
              </a:spcAft>
            </a:pPr>
            <a:endParaRPr lang="en-US" sz="1600" dirty="0">
              <a:effectLst/>
            </a:endParaRPr>
          </a:p>
          <a:p>
            <a:pPr algn="just">
              <a:lnSpc>
                <a:spcPct val="150000"/>
              </a:lnSpc>
              <a:spcAft>
                <a:spcPts val="600"/>
              </a:spcAft>
            </a:pPr>
            <a:r>
              <a:rPr lang="en-US" sz="1600" b="1" dirty="0"/>
              <a:t>All wood species are not created equally, and this section intends to identify the different characteristics typical of species.  </a:t>
            </a:r>
            <a:r>
              <a:rPr lang="en-US" sz="1600" dirty="0"/>
              <a:t>There are exceptions but, in general, softwoods are less durable than hardwoods and high-density hardwoods are the most durable and stable species available on earth.</a:t>
            </a:r>
            <a:endParaRPr lang="en-US" sz="1600" dirty="0">
              <a:effectLst/>
            </a:endParaRPr>
          </a:p>
        </p:txBody>
      </p:sp>
      <p:sp>
        <p:nvSpPr>
          <p:cNvPr id="6" name="TextBox 5">
            <a:extLst>
              <a:ext uri="{FF2B5EF4-FFF2-40B4-BE49-F238E27FC236}">
                <a16:creationId xmlns:a16="http://schemas.microsoft.com/office/drawing/2014/main" id="{CF972FF3-78C7-44A6-A786-A81D1B21A4FC}"/>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90215610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D0F11-A6EF-41B1-86E4-5592A198B0C7}"/>
              </a:ext>
            </a:extLst>
          </p:cNvPr>
          <p:cNvSpPr>
            <a:spLocks noGrp="1"/>
          </p:cNvSpPr>
          <p:nvPr>
            <p:ph type="ctrTitle"/>
          </p:nvPr>
        </p:nvSpPr>
        <p:spPr>
          <a:xfrm>
            <a:off x="1169128" y="696370"/>
            <a:ext cx="4898135" cy="1346693"/>
          </a:xfrm>
        </p:spPr>
        <p:txBody>
          <a:bodyPr vert="horz" lIns="91440" tIns="45720" rIns="91440" bIns="45720" rtlCol="0" anchor="ctr">
            <a:normAutofit/>
          </a:bodyPr>
          <a:lstStyle/>
          <a:p>
            <a:pPr algn="l">
              <a:lnSpc>
                <a:spcPct val="100000"/>
              </a:lnSpc>
            </a:pPr>
            <a:r>
              <a:rPr lang="en-US" sz="3200" dirty="0">
                <a:latin typeface="Verdana" panose="020B0604030504040204" pitchFamily="34" charset="0"/>
                <a:ea typeface="Verdana" panose="020B0604030504040204" pitchFamily="34" charset="0"/>
              </a:rPr>
              <a:t>Softwood Decking</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Material Options</a:t>
            </a:r>
          </a:p>
        </p:txBody>
      </p:sp>
      <p:sp>
        <p:nvSpPr>
          <p:cNvPr id="56" name="Rectangle 55">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F16130-8F79-43B5-B0AF-966D39356B2F}"/>
              </a:ext>
            </a:extLst>
          </p:cNvPr>
          <p:cNvSpPr/>
          <p:nvPr/>
        </p:nvSpPr>
        <p:spPr>
          <a:xfrm>
            <a:off x="1178706" y="2317566"/>
            <a:ext cx="4878978" cy="3645084"/>
          </a:xfrm>
          <a:prstGeom prst="rect">
            <a:avLst/>
          </a:prstGeom>
        </p:spPr>
        <p:txBody>
          <a:bodyPr vert="horz" lIns="91440" tIns="45720" rIns="91440" bIns="45720" rtlCol="0">
            <a:normAutofit/>
          </a:bodyPr>
          <a:lstStyle/>
          <a:p>
            <a:pPr marR="0" lvl="0">
              <a:lnSpc>
                <a:spcPct val="90000"/>
              </a:lnSpc>
              <a:spcBef>
                <a:spcPts val="0"/>
              </a:spcBef>
              <a:spcAft>
                <a:spcPts val="600"/>
              </a:spcAft>
            </a:pPr>
            <a:r>
              <a:rPr lang="en-US" sz="2000" b="1" dirty="0"/>
              <a:t>Softwoods:</a:t>
            </a:r>
          </a:p>
          <a:p>
            <a:pPr marR="0" lvl="0" indent="-228600">
              <a:lnSpc>
                <a:spcPct val="90000"/>
              </a:lnSpc>
              <a:spcBef>
                <a:spcPts val="0"/>
              </a:spcBef>
              <a:spcAft>
                <a:spcPts val="600"/>
              </a:spcAft>
              <a:buFont typeface="Arial" panose="020B0604020202020204" pitchFamily="34" charset="0"/>
              <a:buChar char="•"/>
            </a:pPr>
            <a:endParaRPr lang="en-US" sz="2000" b="1" dirty="0"/>
          </a:p>
          <a:p>
            <a:pPr marL="285750" marR="0" lvl="0" indent="-228600" algn="just">
              <a:lnSpc>
                <a:spcPct val="90000"/>
              </a:lnSpc>
              <a:spcBef>
                <a:spcPts val="0"/>
              </a:spcBef>
              <a:spcAft>
                <a:spcPts val="600"/>
              </a:spcAft>
              <a:buFont typeface="Arial" panose="020B0604020202020204" pitchFamily="34" charset="0"/>
              <a:buChar char="•"/>
            </a:pPr>
            <a:r>
              <a:rPr lang="en-US" sz="2000" dirty="0"/>
              <a:t>Pressure Treated Southern Yellow Pine</a:t>
            </a:r>
          </a:p>
          <a:p>
            <a:pPr marR="0" lvl="0" indent="-228600" algn="just">
              <a:lnSpc>
                <a:spcPct val="90000"/>
              </a:lnSpc>
              <a:spcBef>
                <a:spcPts val="0"/>
              </a:spcBef>
              <a:spcAft>
                <a:spcPts val="600"/>
              </a:spcAft>
              <a:buFont typeface="Arial" panose="020B0604020202020204" pitchFamily="34" charset="0"/>
              <a:buChar char="•"/>
            </a:pPr>
            <a:endParaRPr lang="en-US" sz="2000" dirty="0"/>
          </a:p>
          <a:p>
            <a:pPr marL="285750" marR="0" lvl="0" indent="-228600" algn="just">
              <a:lnSpc>
                <a:spcPct val="90000"/>
              </a:lnSpc>
              <a:spcBef>
                <a:spcPts val="0"/>
              </a:spcBef>
              <a:spcAft>
                <a:spcPts val="600"/>
              </a:spcAft>
              <a:buFont typeface="Arial" panose="020B0604020202020204" pitchFamily="34" charset="0"/>
              <a:buChar char="•"/>
            </a:pPr>
            <a:r>
              <a:rPr lang="en-US" sz="2000" dirty="0"/>
              <a:t>Western Red Cedar </a:t>
            </a:r>
          </a:p>
          <a:p>
            <a:pPr marR="0" lvl="0" indent="-228600" algn="just">
              <a:lnSpc>
                <a:spcPct val="90000"/>
              </a:lnSpc>
              <a:spcBef>
                <a:spcPts val="0"/>
              </a:spcBef>
              <a:spcAft>
                <a:spcPts val="600"/>
              </a:spcAft>
              <a:buFont typeface="Arial" panose="020B0604020202020204" pitchFamily="34" charset="0"/>
              <a:buChar char="•"/>
            </a:pPr>
            <a:endParaRPr lang="en-US" sz="2000" dirty="0"/>
          </a:p>
          <a:p>
            <a:pPr marL="285750" marR="0" lvl="0" indent="-228600" algn="just">
              <a:lnSpc>
                <a:spcPct val="90000"/>
              </a:lnSpc>
              <a:spcBef>
                <a:spcPts val="0"/>
              </a:spcBef>
              <a:spcAft>
                <a:spcPts val="600"/>
              </a:spcAft>
              <a:buFont typeface="Arial" panose="020B0604020202020204" pitchFamily="34" charset="0"/>
              <a:buChar char="•"/>
            </a:pPr>
            <a:r>
              <a:rPr lang="en-US" sz="2000" dirty="0"/>
              <a:t>Redwood</a:t>
            </a:r>
            <a:r>
              <a:rPr lang="en-US" sz="2000" dirty="0">
                <a:effectLst/>
              </a:rPr>
              <a:t> </a:t>
            </a:r>
          </a:p>
        </p:txBody>
      </p:sp>
      <p:pic>
        <p:nvPicPr>
          <p:cNvPr id="7" name="Picture 6" descr="A close up of a hard wood floor&#10;&#10;Description automatically generated">
            <a:extLst>
              <a:ext uri="{FF2B5EF4-FFF2-40B4-BE49-F238E27FC236}">
                <a16:creationId xmlns:a16="http://schemas.microsoft.com/office/drawing/2014/main" id="{4A077202-227E-4041-964E-6ED4F58ED6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
        <p:nvSpPr>
          <p:cNvPr id="8" name="TextBox 7">
            <a:extLst>
              <a:ext uri="{FF2B5EF4-FFF2-40B4-BE49-F238E27FC236}">
                <a16:creationId xmlns:a16="http://schemas.microsoft.com/office/drawing/2014/main" id="{CC2E24B8-1E1A-4DA3-99A7-61BC47A4667C}"/>
              </a:ext>
            </a:extLst>
          </p:cNvPr>
          <p:cNvSpPr txBox="1"/>
          <p:nvPr/>
        </p:nvSpPr>
        <p:spPr>
          <a:xfrm>
            <a:off x="8732938" y="6264262"/>
            <a:ext cx="3246540" cy="307777"/>
          </a:xfrm>
          <a:prstGeom prst="rect">
            <a:avLst/>
          </a:prstGeom>
          <a:noFill/>
        </p:spPr>
        <p:txBody>
          <a:bodyPr wrap="square" rtlCol="0">
            <a:spAutoFit/>
          </a:bodyPr>
          <a:lstStyle/>
          <a:p>
            <a:pPr algn="ct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255714268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2068</Words>
  <Application>Microsoft Office PowerPoint</Application>
  <PresentationFormat>Widescreen</PresentationFormat>
  <Paragraphs>194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Verdana</vt:lpstr>
      <vt:lpstr>Office Theme</vt:lpstr>
      <vt:lpstr>PowerPoint Presentation</vt:lpstr>
      <vt:lpstr>Decking Material Options</vt:lpstr>
      <vt:lpstr>Synthetic Decking Material Options</vt:lpstr>
      <vt:lpstr>Synthetic Decking Material Options</vt:lpstr>
      <vt:lpstr>Synthetic Decking Material Options</vt:lpstr>
      <vt:lpstr>Synthetic Decking Material Options</vt:lpstr>
      <vt:lpstr>Synthetic Decking Material Options</vt:lpstr>
      <vt:lpstr>Wood Decking Material Options</vt:lpstr>
      <vt:lpstr>Softwood Decking Material Options</vt:lpstr>
      <vt:lpstr>Softwood Decking Material Options  Pressure Treated Southern Yellow Pine </vt:lpstr>
      <vt:lpstr>Softwood Decking Material Options  Western Red Cedar</vt:lpstr>
      <vt:lpstr>Softwood Decking Material Options  Redwood</vt:lpstr>
      <vt:lpstr>Softwood Decking Material Options</vt:lpstr>
      <vt:lpstr>Hardwood Decking Material Options  Medium Density Hardwood Decking</vt:lpstr>
      <vt:lpstr>Hardwood Decking Material Options  Thermally Modified Wood Decking</vt:lpstr>
      <vt:lpstr>High-Density Hardwood Decking Material Options</vt:lpstr>
      <vt:lpstr>High-Density Hardwood Decking Material Options  Ipe hardwood decking </vt:lpstr>
      <vt:lpstr>High-Density Hardwood Decking Material Options  FSC® Certified Machiche hardwood decking </vt:lpstr>
      <vt:lpstr>High-Density Hardwood Decking Material Options  Garapa hardwood decking </vt:lpstr>
      <vt:lpstr>High-Density Hardwood Decking Material Options  Cumaru hardwood decking </vt:lpstr>
      <vt:lpstr>High-Density Hardwood Decking Material Options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Sivek</dc:creator>
  <cp:lastModifiedBy>Christopher Nolan</cp:lastModifiedBy>
  <cp:revision>51</cp:revision>
  <dcterms:created xsi:type="dcterms:W3CDTF">2020-04-01T15:40:30Z</dcterms:created>
  <dcterms:modified xsi:type="dcterms:W3CDTF">2020-04-13T13:05:05Z</dcterms:modified>
  <cp:contentStatus/>
</cp:coreProperties>
</file>