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6" r:id="rId2"/>
    <p:sldId id="329" r:id="rId3"/>
    <p:sldId id="348" r:id="rId4"/>
    <p:sldId id="324" r:id="rId5"/>
    <p:sldId id="266" r:id="rId6"/>
    <p:sldId id="267" r:id="rId7"/>
    <p:sldId id="272" r:id="rId8"/>
    <p:sldId id="372" r:id="rId9"/>
    <p:sldId id="326" r:id="rId10"/>
    <p:sldId id="331" r:id="rId11"/>
    <p:sldId id="268" r:id="rId12"/>
    <p:sldId id="271" r:id="rId13"/>
    <p:sldId id="373" r:id="rId14"/>
    <p:sldId id="352" r:id="rId15"/>
    <p:sldId id="350" r:id="rId16"/>
    <p:sldId id="354" r:id="rId17"/>
    <p:sldId id="356" r:id="rId18"/>
    <p:sldId id="358" r:id="rId19"/>
    <p:sldId id="359" r:id="rId20"/>
    <p:sldId id="360" r:id="rId21"/>
    <p:sldId id="361" r:id="rId22"/>
    <p:sldId id="355" r:id="rId23"/>
    <p:sldId id="364" r:id="rId24"/>
    <p:sldId id="365" r:id="rId25"/>
    <p:sldId id="366" r:id="rId26"/>
    <p:sldId id="367" r:id="rId27"/>
    <p:sldId id="369" r:id="rId28"/>
    <p:sldId id="32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375"/>
    <a:srgbClr val="9966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70388" autoAdjust="0"/>
  </p:normalViewPr>
  <p:slideViewPr>
    <p:cSldViewPr snapToGrid="0">
      <p:cViewPr varScale="1">
        <p:scale>
          <a:sx n="77" d="100"/>
          <a:sy n="77" d="100"/>
        </p:scale>
        <p:origin x="196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32" d="100"/>
        <a:sy n="232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D4D1A-48E4-4551-AE60-5168C640A58E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70C8912-8C14-4CAE-B50C-491524DC7562}">
      <dgm:prSet/>
      <dgm:spPr/>
      <dgm:t>
        <a:bodyPr/>
        <a:lstStyle/>
        <a:p>
          <a:r>
            <a:rPr lang="en-US" dirty="0"/>
            <a:t>Wherever wood cladding is the preferred design element</a:t>
          </a:r>
        </a:p>
      </dgm:t>
    </dgm:pt>
    <dgm:pt modelId="{1D86383A-A7BC-46D8-A380-EAF420D8754E}" type="parTrans" cxnId="{227C6E7A-1672-4B6C-864B-26EA390C68FA}">
      <dgm:prSet/>
      <dgm:spPr/>
      <dgm:t>
        <a:bodyPr/>
        <a:lstStyle/>
        <a:p>
          <a:endParaRPr lang="en-US"/>
        </a:p>
      </dgm:t>
    </dgm:pt>
    <dgm:pt modelId="{BCF645EB-AC69-4D19-9940-107F6954FD23}" type="sibTrans" cxnId="{227C6E7A-1672-4B6C-864B-26EA390C68FA}">
      <dgm:prSet/>
      <dgm:spPr/>
      <dgm:t>
        <a:bodyPr/>
        <a:lstStyle/>
        <a:p>
          <a:endParaRPr lang="en-US"/>
        </a:p>
      </dgm:t>
    </dgm:pt>
    <dgm:pt modelId="{7BE3190A-E96F-4F1B-827B-A8964D4A509E}">
      <dgm:prSet/>
      <dgm:spPr/>
      <dgm:t>
        <a:bodyPr/>
        <a:lstStyle/>
        <a:p>
          <a:r>
            <a:rPr lang="en-US" dirty="0"/>
            <a:t>Plywood or OSB walls</a:t>
          </a:r>
        </a:p>
      </dgm:t>
    </dgm:pt>
    <dgm:pt modelId="{8CB15592-A9EA-4F5D-BDF8-2CCC72DD0757}" type="parTrans" cxnId="{7C477797-A386-41CC-8939-941280239B38}">
      <dgm:prSet/>
      <dgm:spPr/>
      <dgm:t>
        <a:bodyPr/>
        <a:lstStyle/>
        <a:p>
          <a:endParaRPr lang="en-US"/>
        </a:p>
      </dgm:t>
    </dgm:pt>
    <dgm:pt modelId="{1C144138-B1A6-4AAA-A8D1-E1CD6E638F92}" type="sibTrans" cxnId="{7C477797-A386-41CC-8939-941280239B38}">
      <dgm:prSet/>
      <dgm:spPr/>
      <dgm:t>
        <a:bodyPr/>
        <a:lstStyle/>
        <a:p>
          <a:endParaRPr lang="en-US"/>
        </a:p>
      </dgm:t>
    </dgm:pt>
    <dgm:pt modelId="{EBFB51ED-3455-47B1-A3A5-C8A5DFF56BC1}">
      <dgm:prSet/>
      <dgm:spPr/>
      <dgm:t>
        <a:bodyPr/>
        <a:lstStyle/>
        <a:p>
          <a:r>
            <a:rPr lang="en-US"/>
            <a:t>Masonry walls (with CSAC8 attachment channel)</a:t>
          </a:r>
        </a:p>
      </dgm:t>
    </dgm:pt>
    <dgm:pt modelId="{FC2752D4-14E8-4B1A-A0B4-A0E3075D75F8}" type="parTrans" cxnId="{18FBF375-F3F7-4050-BD02-549390F7E76B}">
      <dgm:prSet/>
      <dgm:spPr/>
      <dgm:t>
        <a:bodyPr/>
        <a:lstStyle/>
        <a:p>
          <a:endParaRPr lang="en-US"/>
        </a:p>
      </dgm:t>
    </dgm:pt>
    <dgm:pt modelId="{88DBE943-D9F4-4600-8B70-08092372A619}" type="sibTrans" cxnId="{18FBF375-F3F7-4050-BD02-549390F7E76B}">
      <dgm:prSet/>
      <dgm:spPr/>
      <dgm:t>
        <a:bodyPr/>
        <a:lstStyle/>
        <a:p>
          <a:endParaRPr lang="en-US"/>
        </a:p>
      </dgm:t>
    </dgm:pt>
    <dgm:pt modelId="{1F44CF6C-1F38-475C-94C7-411FF6B57423}">
      <dgm:prSet/>
      <dgm:spPr/>
      <dgm:t>
        <a:bodyPr/>
        <a:lstStyle/>
        <a:p>
          <a:r>
            <a:rPr lang="en-US" dirty="0"/>
            <a:t>Exterior gypsum walls (with CSAC8 attachment channel)</a:t>
          </a:r>
        </a:p>
      </dgm:t>
    </dgm:pt>
    <dgm:pt modelId="{677B2DE3-9CA9-49FA-8CB0-201F8D234AEB}" type="parTrans" cxnId="{B877ABA3-3FD4-45F7-918A-222985B4DF5A}">
      <dgm:prSet/>
      <dgm:spPr/>
      <dgm:t>
        <a:bodyPr/>
        <a:lstStyle/>
        <a:p>
          <a:endParaRPr lang="en-US"/>
        </a:p>
      </dgm:t>
    </dgm:pt>
    <dgm:pt modelId="{78AFC5BA-DD9F-4585-A216-F8B3A48C3378}" type="sibTrans" cxnId="{B877ABA3-3FD4-45F7-918A-222985B4DF5A}">
      <dgm:prSet/>
      <dgm:spPr/>
      <dgm:t>
        <a:bodyPr/>
        <a:lstStyle/>
        <a:p>
          <a:endParaRPr lang="en-US"/>
        </a:p>
      </dgm:t>
    </dgm:pt>
    <dgm:pt modelId="{D089D652-23A1-4A0E-8D2C-5E3F25CF8D8B}">
      <dgm:prSet/>
      <dgm:spPr/>
      <dgm:t>
        <a:bodyPr/>
        <a:lstStyle/>
        <a:p>
          <a:r>
            <a:rPr lang="en-US"/>
            <a:t>Z-girts with exterior insulation</a:t>
          </a:r>
        </a:p>
      </dgm:t>
    </dgm:pt>
    <dgm:pt modelId="{D31DCC70-A645-414E-BFDD-8EB2D5A9C4E2}" type="parTrans" cxnId="{363617FB-EE0C-47B2-B4E4-324D7CC380C7}">
      <dgm:prSet/>
      <dgm:spPr/>
      <dgm:t>
        <a:bodyPr/>
        <a:lstStyle/>
        <a:p>
          <a:endParaRPr lang="en-US"/>
        </a:p>
      </dgm:t>
    </dgm:pt>
    <dgm:pt modelId="{94EF8152-4D6E-4A18-BB92-5FA3C101C17B}" type="sibTrans" cxnId="{363617FB-EE0C-47B2-B4E4-324D7CC380C7}">
      <dgm:prSet/>
      <dgm:spPr/>
      <dgm:t>
        <a:bodyPr/>
        <a:lstStyle/>
        <a:p>
          <a:endParaRPr lang="en-US"/>
        </a:p>
      </dgm:t>
    </dgm:pt>
    <dgm:pt modelId="{ACBE446F-CCA3-445B-A535-7012C344E794}">
      <dgm:prSet/>
      <dgm:spPr/>
      <dgm:t>
        <a:bodyPr/>
        <a:lstStyle/>
        <a:p>
          <a:r>
            <a:rPr lang="en-US" dirty="0"/>
            <a:t>Any hurricane / high wind zone area</a:t>
          </a:r>
        </a:p>
      </dgm:t>
    </dgm:pt>
    <dgm:pt modelId="{BA2CDF98-32EE-4CF6-9376-A3168BF311B1}" type="parTrans" cxnId="{2EB2C66D-E454-463E-8D17-3305CA29B440}">
      <dgm:prSet/>
      <dgm:spPr/>
      <dgm:t>
        <a:bodyPr/>
        <a:lstStyle/>
        <a:p>
          <a:endParaRPr lang="en-US"/>
        </a:p>
      </dgm:t>
    </dgm:pt>
    <dgm:pt modelId="{4C30F172-91BC-4115-81F8-D07F49D3410F}" type="sibTrans" cxnId="{2EB2C66D-E454-463E-8D17-3305CA29B440}">
      <dgm:prSet/>
      <dgm:spPr/>
      <dgm:t>
        <a:bodyPr/>
        <a:lstStyle/>
        <a:p>
          <a:endParaRPr lang="en-US"/>
        </a:p>
      </dgm:t>
    </dgm:pt>
    <dgm:pt modelId="{706A64A6-6A46-45DC-830D-F83C02658800}" type="pres">
      <dgm:prSet presAssocID="{A61D4D1A-48E4-4551-AE60-5168C640A58E}" presName="diagram" presStyleCnt="0">
        <dgm:presLayoutVars>
          <dgm:dir/>
          <dgm:resizeHandles val="exact"/>
        </dgm:presLayoutVars>
      </dgm:prSet>
      <dgm:spPr/>
    </dgm:pt>
    <dgm:pt modelId="{195BB8B1-B7A8-4634-8C59-B8BC39F9CEF9}" type="pres">
      <dgm:prSet presAssocID="{A70C8912-8C14-4CAE-B50C-491524DC7562}" presName="node" presStyleLbl="node1" presStyleIdx="0" presStyleCnt="6">
        <dgm:presLayoutVars>
          <dgm:bulletEnabled val="1"/>
        </dgm:presLayoutVars>
      </dgm:prSet>
      <dgm:spPr/>
    </dgm:pt>
    <dgm:pt modelId="{E3AC47A8-1A8E-427F-B427-5EC2951DE2E2}" type="pres">
      <dgm:prSet presAssocID="{BCF645EB-AC69-4D19-9940-107F6954FD23}" presName="sibTrans" presStyleCnt="0"/>
      <dgm:spPr/>
    </dgm:pt>
    <dgm:pt modelId="{7675D9BB-BC17-43D7-B36F-D2EC5E9F551D}" type="pres">
      <dgm:prSet presAssocID="{7BE3190A-E96F-4F1B-827B-A8964D4A509E}" presName="node" presStyleLbl="node1" presStyleIdx="1" presStyleCnt="6">
        <dgm:presLayoutVars>
          <dgm:bulletEnabled val="1"/>
        </dgm:presLayoutVars>
      </dgm:prSet>
      <dgm:spPr/>
    </dgm:pt>
    <dgm:pt modelId="{0EBF9D51-9362-4523-9448-E836DC0C788A}" type="pres">
      <dgm:prSet presAssocID="{1C144138-B1A6-4AAA-A8D1-E1CD6E638F92}" presName="sibTrans" presStyleCnt="0"/>
      <dgm:spPr/>
    </dgm:pt>
    <dgm:pt modelId="{0B64FBDE-64A9-430D-88BC-E01042E5140A}" type="pres">
      <dgm:prSet presAssocID="{EBFB51ED-3455-47B1-A3A5-C8A5DFF56BC1}" presName="node" presStyleLbl="node1" presStyleIdx="2" presStyleCnt="6">
        <dgm:presLayoutVars>
          <dgm:bulletEnabled val="1"/>
        </dgm:presLayoutVars>
      </dgm:prSet>
      <dgm:spPr/>
    </dgm:pt>
    <dgm:pt modelId="{6B4FE17F-A8A1-4A28-BE4F-711641073E32}" type="pres">
      <dgm:prSet presAssocID="{88DBE943-D9F4-4600-8B70-08092372A619}" presName="sibTrans" presStyleCnt="0"/>
      <dgm:spPr/>
    </dgm:pt>
    <dgm:pt modelId="{4D9C0417-CB55-4E89-AA03-DFAC5E44E422}" type="pres">
      <dgm:prSet presAssocID="{1F44CF6C-1F38-475C-94C7-411FF6B57423}" presName="node" presStyleLbl="node1" presStyleIdx="3" presStyleCnt="6">
        <dgm:presLayoutVars>
          <dgm:bulletEnabled val="1"/>
        </dgm:presLayoutVars>
      </dgm:prSet>
      <dgm:spPr/>
    </dgm:pt>
    <dgm:pt modelId="{0E195C99-41EC-48AD-852C-EA4EB6D98264}" type="pres">
      <dgm:prSet presAssocID="{78AFC5BA-DD9F-4585-A216-F8B3A48C3378}" presName="sibTrans" presStyleCnt="0"/>
      <dgm:spPr/>
    </dgm:pt>
    <dgm:pt modelId="{0832F6CD-13CC-4995-9B26-D9CAB60D46EC}" type="pres">
      <dgm:prSet presAssocID="{D089D652-23A1-4A0E-8D2C-5E3F25CF8D8B}" presName="node" presStyleLbl="node1" presStyleIdx="4" presStyleCnt="6">
        <dgm:presLayoutVars>
          <dgm:bulletEnabled val="1"/>
        </dgm:presLayoutVars>
      </dgm:prSet>
      <dgm:spPr/>
    </dgm:pt>
    <dgm:pt modelId="{87600CA6-B1F3-4007-9EEE-9301F8BAAFE1}" type="pres">
      <dgm:prSet presAssocID="{94EF8152-4D6E-4A18-BB92-5FA3C101C17B}" presName="sibTrans" presStyleCnt="0"/>
      <dgm:spPr/>
    </dgm:pt>
    <dgm:pt modelId="{9AC92DB2-0751-4F67-A03E-CF4B09A4E697}" type="pres">
      <dgm:prSet presAssocID="{ACBE446F-CCA3-445B-A535-7012C344E794}" presName="node" presStyleLbl="node1" presStyleIdx="5" presStyleCnt="6">
        <dgm:presLayoutVars>
          <dgm:bulletEnabled val="1"/>
        </dgm:presLayoutVars>
      </dgm:prSet>
      <dgm:spPr/>
    </dgm:pt>
  </dgm:ptLst>
  <dgm:cxnLst>
    <dgm:cxn modelId="{70329E5F-0B4F-4C53-8193-ED4B14EAE106}" type="presOf" srcId="{A61D4D1A-48E4-4551-AE60-5168C640A58E}" destId="{706A64A6-6A46-45DC-830D-F83C02658800}" srcOrd="0" destOrd="0" presId="urn:microsoft.com/office/officeart/2005/8/layout/default"/>
    <dgm:cxn modelId="{5AEFE163-C5E3-469C-8B10-0D6596402A18}" type="presOf" srcId="{ACBE446F-CCA3-445B-A535-7012C344E794}" destId="{9AC92DB2-0751-4F67-A03E-CF4B09A4E697}" srcOrd="0" destOrd="0" presId="urn:microsoft.com/office/officeart/2005/8/layout/default"/>
    <dgm:cxn modelId="{91381865-F118-4D4D-8272-DD32743FD6C0}" type="presOf" srcId="{D089D652-23A1-4A0E-8D2C-5E3F25CF8D8B}" destId="{0832F6CD-13CC-4995-9B26-D9CAB60D46EC}" srcOrd="0" destOrd="0" presId="urn:microsoft.com/office/officeart/2005/8/layout/default"/>
    <dgm:cxn modelId="{2EB2C66D-E454-463E-8D17-3305CA29B440}" srcId="{A61D4D1A-48E4-4551-AE60-5168C640A58E}" destId="{ACBE446F-CCA3-445B-A535-7012C344E794}" srcOrd="5" destOrd="0" parTransId="{BA2CDF98-32EE-4CF6-9376-A3168BF311B1}" sibTransId="{4C30F172-91BC-4115-81F8-D07F49D3410F}"/>
    <dgm:cxn modelId="{18FBF375-F3F7-4050-BD02-549390F7E76B}" srcId="{A61D4D1A-48E4-4551-AE60-5168C640A58E}" destId="{EBFB51ED-3455-47B1-A3A5-C8A5DFF56BC1}" srcOrd="2" destOrd="0" parTransId="{FC2752D4-14E8-4B1A-A0B4-A0E3075D75F8}" sibTransId="{88DBE943-D9F4-4600-8B70-08092372A619}"/>
    <dgm:cxn modelId="{227C6E7A-1672-4B6C-864B-26EA390C68FA}" srcId="{A61D4D1A-48E4-4551-AE60-5168C640A58E}" destId="{A70C8912-8C14-4CAE-B50C-491524DC7562}" srcOrd="0" destOrd="0" parTransId="{1D86383A-A7BC-46D8-A380-EAF420D8754E}" sibTransId="{BCF645EB-AC69-4D19-9940-107F6954FD23}"/>
    <dgm:cxn modelId="{1234A58E-D8FA-4818-B586-D631E1AF7168}" type="presOf" srcId="{A70C8912-8C14-4CAE-B50C-491524DC7562}" destId="{195BB8B1-B7A8-4634-8C59-B8BC39F9CEF9}" srcOrd="0" destOrd="0" presId="urn:microsoft.com/office/officeart/2005/8/layout/default"/>
    <dgm:cxn modelId="{7C477797-A386-41CC-8939-941280239B38}" srcId="{A61D4D1A-48E4-4551-AE60-5168C640A58E}" destId="{7BE3190A-E96F-4F1B-827B-A8964D4A509E}" srcOrd="1" destOrd="0" parTransId="{8CB15592-A9EA-4F5D-BDF8-2CCC72DD0757}" sibTransId="{1C144138-B1A6-4AAA-A8D1-E1CD6E638F92}"/>
    <dgm:cxn modelId="{B877ABA3-3FD4-45F7-918A-222985B4DF5A}" srcId="{A61D4D1A-48E4-4551-AE60-5168C640A58E}" destId="{1F44CF6C-1F38-475C-94C7-411FF6B57423}" srcOrd="3" destOrd="0" parTransId="{677B2DE3-9CA9-49FA-8CB0-201F8D234AEB}" sibTransId="{78AFC5BA-DD9F-4585-A216-F8B3A48C3378}"/>
    <dgm:cxn modelId="{E6541DAD-6CAC-48F9-8E30-B53CC869C76D}" type="presOf" srcId="{1F44CF6C-1F38-475C-94C7-411FF6B57423}" destId="{4D9C0417-CB55-4E89-AA03-DFAC5E44E422}" srcOrd="0" destOrd="0" presId="urn:microsoft.com/office/officeart/2005/8/layout/default"/>
    <dgm:cxn modelId="{D0FF97B5-4B42-4587-B657-01C1558A8746}" type="presOf" srcId="{7BE3190A-E96F-4F1B-827B-A8964D4A509E}" destId="{7675D9BB-BC17-43D7-B36F-D2EC5E9F551D}" srcOrd="0" destOrd="0" presId="urn:microsoft.com/office/officeart/2005/8/layout/default"/>
    <dgm:cxn modelId="{C14D4FF2-1D78-4FB3-BB53-0875DA76DAFF}" type="presOf" srcId="{EBFB51ED-3455-47B1-A3A5-C8A5DFF56BC1}" destId="{0B64FBDE-64A9-430D-88BC-E01042E5140A}" srcOrd="0" destOrd="0" presId="urn:microsoft.com/office/officeart/2005/8/layout/default"/>
    <dgm:cxn modelId="{363617FB-EE0C-47B2-B4E4-324D7CC380C7}" srcId="{A61D4D1A-48E4-4551-AE60-5168C640A58E}" destId="{D089D652-23A1-4A0E-8D2C-5E3F25CF8D8B}" srcOrd="4" destOrd="0" parTransId="{D31DCC70-A645-414E-BFDD-8EB2D5A9C4E2}" sibTransId="{94EF8152-4D6E-4A18-BB92-5FA3C101C17B}"/>
    <dgm:cxn modelId="{C90D09CE-AEFC-4592-918E-C4E48FA5BAEB}" type="presParOf" srcId="{706A64A6-6A46-45DC-830D-F83C02658800}" destId="{195BB8B1-B7A8-4634-8C59-B8BC39F9CEF9}" srcOrd="0" destOrd="0" presId="urn:microsoft.com/office/officeart/2005/8/layout/default"/>
    <dgm:cxn modelId="{1CE8E35E-22B3-460E-B1F3-2BD63940815E}" type="presParOf" srcId="{706A64A6-6A46-45DC-830D-F83C02658800}" destId="{E3AC47A8-1A8E-427F-B427-5EC2951DE2E2}" srcOrd="1" destOrd="0" presId="urn:microsoft.com/office/officeart/2005/8/layout/default"/>
    <dgm:cxn modelId="{0AC8D6DB-2309-49C4-8D26-3AE18093931A}" type="presParOf" srcId="{706A64A6-6A46-45DC-830D-F83C02658800}" destId="{7675D9BB-BC17-43D7-B36F-D2EC5E9F551D}" srcOrd="2" destOrd="0" presId="urn:microsoft.com/office/officeart/2005/8/layout/default"/>
    <dgm:cxn modelId="{3D7FC52A-9B1C-4BD4-BCF4-EA6BD8B7BEED}" type="presParOf" srcId="{706A64A6-6A46-45DC-830D-F83C02658800}" destId="{0EBF9D51-9362-4523-9448-E836DC0C788A}" srcOrd="3" destOrd="0" presId="urn:microsoft.com/office/officeart/2005/8/layout/default"/>
    <dgm:cxn modelId="{8BCA4447-D039-47DA-B8CA-8E4346B642F4}" type="presParOf" srcId="{706A64A6-6A46-45DC-830D-F83C02658800}" destId="{0B64FBDE-64A9-430D-88BC-E01042E5140A}" srcOrd="4" destOrd="0" presId="urn:microsoft.com/office/officeart/2005/8/layout/default"/>
    <dgm:cxn modelId="{6A87BE31-DB75-4AE5-9B51-2CDEA4E73E3B}" type="presParOf" srcId="{706A64A6-6A46-45DC-830D-F83C02658800}" destId="{6B4FE17F-A8A1-4A28-BE4F-711641073E32}" srcOrd="5" destOrd="0" presId="urn:microsoft.com/office/officeart/2005/8/layout/default"/>
    <dgm:cxn modelId="{DE81C9E0-2DFB-4803-AA42-C6500462CBBF}" type="presParOf" srcId="{706A64A6-6A46-45DC-830D-F83C02658800}" destId="{4D9C0417-CB55-4E89-AA03-DFAC5E44E422}" srcOrd="6" destOrd="0" presId="urn:microsoft.com/office/officeart/2005/8/layout/default"/>
    <dgm:cxn modelId="{62ADB062-FF5B-43E8-B492-D3828DAA4E63}" type="presParOf" srcId="{706A64A6-6A46-45DC-830D-F83C02658800}" destId="{0E195C99-41EC-48AD-852C-EA4EB6D98264}" srcOrd="7" destOrd="0" presId="urn:microsoft.com/office/officeart/2005/8/layout/default"/>
    <dgm:cxn modelId="{A2B1A5A7-B2C6-4B28-8156-9972BBBB2D35}" type="presParOf" srcId="{706A64A6-6A46-45DC-830D-F83C02658800}" destId="{0832F6CD-13CC-4995-9B26-D9CAB60D46EC}" srcOrd="8" destOrd="0" presId="urn:microsoft.com/office/officeart/2005/8/layout/default"/>
    <dgm:cxn modelId="{D7F74B90-E10E-44AC-90DE-FFF7A93687B3}" type="presParOf" srcId="{706A64A6-6A46-45DC-830D-F83C02658800}" destId="{87600CA6-B1F3-4007-9EEE-9301F8BAAFE1}" srcOrd="9" destOrd="0" presId="urn:microsoft.com/office/officeart/2005/8/layout/default"/>
    <dgm:cxn modelId="{F2F10A3E-65FF-486D-B121-A60D8475D46D}" type="presParOf" srcId="{706A64A6-6A46-45DC-830D-F83C02658800}" destId="{9AC92DB2-0751-4F67-A03E-CF4B09A4E69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BB8B1-B7A8-4634-8C59-B8BC39F9CEF9}">
      <dsp:nvSpPr>
        <dsp:cNvPr id="0" name=""/>
        <dsp:cNvSpPr/>
      </dsp:nvSpPr>
      <dsp:spPr>
        <a:xfrm>
          <a:off x="167769" y="777"/>
          <a:ext cx="2941935" cy="17651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Wherever wood cladding is the preferred design element</a:t>
          </a:r>
        </a:p>
      </dsp:txBody>
      <dsp:txXfrm>
        <a:off x="167769" y="777"/>
        <a:ext cx="2941935" cy="1765161"/>
      </dsp:txXfrm>
    </dsp:sp>
    <dsp:sp modelId="{7675D9BB-BC17-43D7-B36F-D2EC5E9F551D}">
      <dsp:nvSpPr>
        <dsp:cNvPr id="0" name=""/>
        <dsp:cNvSpPr/>
      </dsp:nvSpPr>
      <dsp:spPr>
        <a:xfrm>
          <a:off x="3403898" y="777"/>
          <a:ext cx="2941935" cy="17651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Plywood or OSB walls</a:t>
          </a:r>
        </a:p>
      </dsp:txBody>
      <dsp:txXfrm>
        <a:off x="3403898" y="777"/>
        <a:ext cx="2941935" cy="1765161"/>
      </dsp:txXfrm>
    </dsp:sp>
    <dsp:sp modelId="{0B64FBDE-64A9-430D-88BC-E01042E5140A}">
      <dsp:nvSpPr>
        <dsp:cNvPr id="0" name=""/>
        <dsp:cNvSpPr/>
      </dsp:nvSpPr>
      <dsp:spPr>
        <a:xfrm>
          <a:off x="167769" y="2060132"/>
          <a:ext cx="2941935" cy="17651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Masonry walls (with CSAC8 attachment channel)</a:t>
          </a:r>
        </a:p>
      </dsp:txBody>
      <dsp:txXfrm>
        <a:off x="167769" y="2060132"/>
        <a:ext cx="2941935" cy="1765161"/>
      </dsp:txXfrm>
    </dsp:sp>
    <dsp:sp modelId="{4D9C0417-CB55-4E89-AA03-DFAC5E44E422}">
      <dsp:nvSpPr>
        <dsp:cNvPr id="0" name=""/>
        <dsp:cNvSpPr/>
      </dsp:nvSpPr>
      <dsp:spPr>
        <a:xfrm>
          <a:off x="3403898" y="2060132"/>
          <a:ext cx="2941935" cy="17651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Exterior gypsum walls (with CSAC8 attachment channel)</a:t>
          </a:r>
        </a:p>
      </dsp:txBody>
      <dsp:txXfrm>
        <a:off x="3403898" y="2060132"/>
        <a:ext cx="2941935" cy="1765161"/>
      </dsp:txXfrm>
    </dsp:sp>
    <dsp:sp modelId="{0832F6CD-13CC-4995-9B26-D9CAB60D46EC}">
      <dsp:nvSpPr>
        <dsp:cNvPr id="0" name=""/>
        <dsp:cNvSpPr/>
      </dsp:nvSpPr>
      <dsp:spPr>
        <a:xfrm>
          <a:off x="167769" y="4119487"/>
          <a:ext cx="2941935" cy="17651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Z-girts with exterior insulation</a:t>
          </a:r>
        </a:p>
      </dsp:txBody>
      <dsp:txXfrm>
        <a:off x="167769" y="4119487"/>
        <a:ext cx="2941935" cy="1765161"/>
      </dsp:txXfrm>
    </dsp:sp>
    <dsp:sp modelId="{9AC92DB2-0751-4F67-A03E-CF4B09A4E697}">
      <dsp:nvSpPr>
        <dsp:cNvPr id="0" name=""/>
        <dsp:cNvSpPr/>
      </dsp:nvSpPr>
      <dsp:spPr>
        <a:xfrm>
          <a:off x="3403898" y="4119487"/>
          <a:ext cx="2941935" cy="17651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Any hurricane / high wind zone area</a:t>
          </a:r>
        </a:p>
      </dsp:txBody>
      <dsp:txXfrm>
        <a:off x="3403898" y="4119487"/>
        <a:ext cx="2941935" cy="1765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8D8D5-1848-4346-B092-B4C5DA1B509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E9CFB-7DE3-4DAF-A219-9E0DC8247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13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86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6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91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4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99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41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48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96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3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61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45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3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3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7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52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6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1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625D-BD91-4284-B21A-8A11717C1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5A343-9E94-4864-B8D0-8DCA2476D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794B5-D6C7-464D-AD13-805D9A5B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F783C-0753-4CCF-996B-DB2B64FDC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FC163-DEB2-4E4B-86D2-D67C73E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D28E-2C55-45B0-87D4-F9DE17CD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42528-C40E-462A-91DC-2BCD68457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83079-B60A-4050-B0C1-5428F061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8DC-194C-4CB1-9DF7-74811F52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DD358-10A8-4272-831E-6CB8DCD7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4C0FE-9E79-4AF3-A3B2-501532D23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1DF2F-40EE-4554-BED8-C6498F9AB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7012C-C444-40EF-9171-FE18AB5C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3BE9-980A-4614-A23F-F9B1F8AB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EBD9-2F1F-443F-B0BE-8CF6BA6B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C2F1-C7A0-401D-8417-C6DAB3C6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4CACE-F9CC-4650-B499-135E4800D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1C6E7-34A6-4225-BD1B-6C3D6A4C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5B0BA-046B-48F1-9DAD-65844B3F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A1C87-7373-4F69-AA2A-AACFD3F6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FD50-8E21-42C9-88DE-EF309ADC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DD8D8-CDA1-40EB-805B-7B09B73F4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3CAEB-5BA5-4C5D-94A6-1A86A180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A445-9D3C-4AAF-97AA-51EEEA61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5AF2F-15C2-4063-902F-BA317B00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544A-59F7-46D3-9D05-0E037E80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80D3F-99C5-494F-BE91-C8B7418F9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27819-F334-4A8C-8DCE-48CBD8A67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C4783-844A-45C7-A6B5-2FD26BDC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C7284-AB23-426D-8184-47257332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9D122-1D94-4C16-82F1-14597E63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A4F5-01A6-4B06-BD08-4F2952CE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326AD-F364-44CD-9AE9-E65247592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280B5-20BA-4133-B960-C0B1E5630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1430A-ED2D-4F10-B51E-D9F2987F7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0B481-0306-401E-95F5-C54F57454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868311-D8D6-4D10-AE4F-E6F69A28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AEE79-4BC6-4526-AE78-3CB8A420D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1B956-D0BE-448A-8E46-73E0212F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603B-CDFD-4EDB-8BE4-412988FB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978CA-41C8-44FF-9727-DF05F5AF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F96ED-1834-4010-AE7B-03F3C680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0BF19-D65B-4E40-8A06-E909EC1C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3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3A1228-F43E-411D-8475-183C7184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006CF1-6E2E-4AFD-8225-4C05368F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D7DC3-A976-4B0F-BB28-D0296872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1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57666-9CB7-4CEF-8467-6E3FCE8E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2FBE-DB20-47BB-9E96-BED60549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0BFDC-DD35-4412-8FB8-AEAB5AC02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381B1-5CE1-434C-82E0-2CAC05B4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8691B-B6D6-4448-8A58-A28BAE2C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47094-EB88-4C32-AEC6-6C2F3AB2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9942-7CDF-4048-B035-9B413517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24F22-D75C-42ED-B1CD-0E96012AF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11C90-5394-4D29-8A4A-394E22742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0A250-1E25-4968-A24B-7A684472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6D986-A3E9-4477-B505-2C79A813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D9937-A21D-402F-80A4-B0343EDF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9B4256-59DC-4E64-9D8F-8A1645C0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7665B-24CD-4A93-A448-BA1BCE6B7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D1170-583B-4F99-8006-149337B8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5A41D-3E87-4AD4-9471-CFFF5A61B94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DE673-FAC5-4B6C-89DF-6A3442F38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5D1E8-741E-40C6-A078-705EE377E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6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ataverdedecking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ataverdedecking.com/" TargetMode="External"/><Relationship Id="rId2" Type="http://schemas.openxmlformats.org/officeDocument/2006/relationships/hyperlink" Target="https://www.mataverdedecking.com/climate-shield-rainscreen-course-registratio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0C91066A-83FA-40BC-8640-A0E12962F04C}"/>
              </a:ext>
            </a:extLst>
          </p:cNvPr>
          <p:cNvSpPr/>
          <p:nvPr/>
        </p:nvSpPr>
        <p:spPr>
          <a:xfrm>
            <a:off x="4692315" y="73799"/>
            <a:ext cx="2546825" cy="256111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70909F-51F6-420C-AC79-99437CE8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4821" y="926431"/>
            <a:ext cx="2261939" cy="8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29D327-A292-42DA-9584-FE4B09CB1242}"/>
              </a:ext>
            </a:extLst>
          </p:cNvPr>
          <p:cNvSpPr txBox="1"/>
          <p:nvPr/>
        </p:nvSpPr>
        <p:spPr>
          <a:xfrm>
            <a:off x="387016" y="2970846"/>
            <a:ext cx="11417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CLIMATE-SHIELD WOOD RAINSCREEN DESIGN OPTIONS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FE417-63FB-410A-BAF5-14870D9C12A6}"/>
              </a:ext>
            </a:extLst>
          </p:cNvPr>
          <p:cNvSpPr txBox="1"/>
          <p:nvPr/>
        </p:nvSpPr>
        <p:spPr>
          <a:xfrm>
            <a:off x="1818774" y="4476327"/>
            <a:ext cx="855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PROFESSIONAL TRAINING 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9BF70E-EC9B-4AE7-A746-9071C8F1C1CD}"/>
              </a:ext>
            </a:extLst>
          </p:cNvPr>
          <p:cNvSpPr txBox="1"/>
          <p:nvPr/>
        </p:nvSpPr>
        <p:spPr>
          <a:xfrm>
            <a:off x="8260118" y="6104918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© 2020 General Woodcraft Inc.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56675-2B74-45A0-B1A2-5A6ED443798D}"/>
              </a:ext>
            </a:extLst>
          </p:cNvPr>
          <p:cNvSpPr txBox="1"/>
          <p:nvPr/>
        </p:nvSpPr>
        <p:spPr>
          <a:xfrm>
            <a:off x="387016" y="5704808"/>
            <a:ext cx="1141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Brought to you by General Woodcraft, Inc. and </a:t>
            </a:r>
            <a:r>
              <a:rPr lang="en-US" sz="2000" i="1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MataverdeDecking.com</a:t>
            </a:r>
            <a:r>
              <a:rPr lang="en-US" sz="2000" i="1" dirty="0">
                <a:solidFill>
                  <a:schemeClr val="bg1"/>
                </a:solidFill>
              </a:rPr>
              <a:t> , New London, CT and Cotati, CA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65F38-E3D1-4D15-81F9-28C5818F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8" y="0"/>
            <a:ext cx="4459265" cy="1865177"/>
          </a:xfr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Basic Wood Rainscreen Type:  </a:t>
            </a:r>
            <a:br>
              <a:rPr lang="en-US" sz="24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Wood siding over furring strips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17BE3-1E45-41BD-9A88-4B1638810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327759"/>
            <a:ext cx="4459265" cy="5073041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Protects the exterior from weather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Back ventilated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Closed joint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Non-pressure equalized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¾” Rainscreen gap (ideal wall cavity for wood)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But</a:t>
            </a:r>
            <a:r>
              <a:rPr lang="en-US" sz="2000" b="1" dirty="0"/>
              <a:t> </a:t>
            </a:r>
            <a:r>
              <a:rPr lang="en-US" sz="2000" dirty="0"/>
              <a:t>the furring strips cover about 20% of the building envelope, so…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From an egress standpoint of moisture from the inside, this method is only 80% effective, by design, because of the furring strips.</a:t>
            </a:r>
          </a:p>
        </p:txBody>
      </p:sp>
      <p:pic>
        <p:nvPicPr>
          <p:cNvPr id="11" name="Picture 10" descr="A picture containing drawing, computer&#10;&#10;Description automatically generated">
            <a:extLst>
              <a:ext uri="{FF2B5EF4-FFF2-40B4-BE49-F238E27FC236}">
                <a16:creationId xmlns:a16="http://schemas.microsoft.com/office/drawing/2014/main" id="{C76F635B-E1D6-4A81-A3B4-91F4353AA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5774370" y="643467"/>
            <a:ext cx="5297554" cy="5410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441F84-6A60-428A-A559-F87572070C2F}"/>
              </a:ext>
            </a:extLst>
          </p:cNvPr>
          <p:cNvSpPr txBox="1"/>
          <p:nvPr/>
        </p:nvSpPr>
        <p:spPr>
          <a:xfrm>
            <a:off x="8310222" y="624270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370405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84305" y="-126183"/>
            <a:ext cx="4222254" cy="1607060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How A Wel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l-</a:t>
            </a:r>
            <a:r>
              <a:rPr lang="en-US" sz="24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Designed Rainscreen Work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</a:t>
            </a:r>
            <a:endParaRPr lang="en-US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8490-1E9F-44D3-8355-75BC29738799}"/>
              </a:ext>
            </a:extLst>
          </p:cNvPr>
          <p:cNvSpPr txBox="1"/>
          <p:nvPr/>
        </p:nvSpPr>
        <p:spPr>
          <a:xfrm>
            <a:off x="-157947" y="1204382"/>
            <a:ext cx="4812243" cy="5484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4572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The siding  (sheds most bulk water) </a:t>
            </a:r>
          </a:p>
          <a:p>
            <a:pPr marL="4572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Back ventilated (drains)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Open joint (breathes)</a:t>
            </a:r>
          </a:p>
          <a:p>
            <a:pPr marL="228600">
              <a:lnSpc>
                <a:spcPct val="120000"/>
              </a:lnSpc>
              <a:spcAft>
                <a:spcPts val="600"/>
              </a:spcAft>
            </a:pPr>
            <a:endParaRPr lang="en-US" sz="3600" dirty="0"/>
          </a:p>
          <a:p>
            <a:pPr marL="4572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Pressure equalized (dries quickly, best ventilation and wind load performance)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28600">
              <a:lnSpc>
                <a:spcPct val="120000"/>
              </a:lnSpc>
              <a:spcAft>
                <a:spcPts val="600"/>
              </a:spcAft>
            </a:pPr>
            <a:r>
              <a:rPr lang="en-US" sz="3600" dirty="0"/>
              <a:t>These three components, when combined, create the highest performance criteria for wood rainscreens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2FADBC3-28B5-48F7-A1D8-F816B932F8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558589" y="35517"/>
            <a:ext cx="5498432" cy="6822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6226A5-9ADA-4A67-BFD3-85ABFBDBD2AF}"/>
              </a:ext>
            </a:extLst>
          </p:cNvPr>
          <p:cNvSpPr txBox="1"/>
          <p:nvPr/>
        </p:nvSpPr>
        <p:spPr>
          <a:xfrm>
            <a:off x="8416448" y="6453151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2942548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7609661" y="-59235"/>
            <a:ext cx="4492093" cy="1597315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A Well-Designed Rainscreen Works</a:t>
            </a: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9921269-7DBB-42DE-9AD0-D9D476C3D7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58780" y="156446"/>
            <a:ext cx="5366988" cy="6545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148490-1E9F-44D3-8355-75BC29738799}"/>
              </a:ext>
            </a:extLst>
          </p:cNvPr>
          <p:cNvSpPr txBox="1"/>
          <p:nvPr/>
        </p:nvSpPr>
        <p:spPr>
          <a:xfrm>
            <a:off x="7690763" y="1441525"/>
            <a:ext cx="4027994" cy="3415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“Rainscreens” (not just for rain)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Back ventilated (drains and vents)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Open joint (best ventilation)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Pressure equalized (dries quickly, best ventilation and wind load performance)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28600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Natural Energy savings in cold or warm weather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A3D744-B9DE-41F8-B19F-69F66E9EFC29}"/>
              </a:ext>
            </a:extLst>
          </p:cNvPr>
          <p:cNvSpPr/>
          <p:nvPr/>
        </p:nvSpPr>
        <p:spPr>
          <a:xfrm>
            <a:off x="-1" y="989704"/>
            <a:ext cx="268941" cy="903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3C653-361E-4874-84BB-EC2542119C89}"/>
              </a:ext>
            </a:extLst>
          </p:cNvPr>
          <p:cNvSpPr txBox="1"/>
          <p:nvPr/>
        </p:nvSpPr>
        <p:spPr>
          <a:xfrm>
            <a:off x="8310222" y="624270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22016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E0F36-29B8-4B6E-82C2-5087524BA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169" y="2023136"/>
            <a:ext cx="10539662" cy="28400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latin typeface="Verdana" panose="020B0604030504040204" pitchFamily="34" charset="0"/>
                <a:ea typeface="Verdana" panose="020B0604030504040204" pitchFamily="34" charset="0"/>
              </a:rPr>
              <a:t>SECTION 3:</a:t>
            </a:r>
            <a:b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900" b="1" dirty="0">
                <a:latin typeface="Verdana" panose="020B0604030504040204" pitchFamily="34" charset="0"/>
                <a:ea typeface="Verdana" panose="020B0604030504040204" pitchFamily="34" charset="0"/>
              </a:rPr>
              <a:t>Climate Shield</a:t>
            </a:r>
            <a:r>
              <a:rPr lang="en-US" sz="5400" b="1" dirty="0"/>
              <a:t>®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4900" b="1" dirty="0">
                <a:latin typeface="Verdana" panose="020B0604030504040204" pitchFamily="34" charset="0"/>
                <a:ea typeface="Verdana" panose="020B0604030504040204" pitchFamily="34" charset="0"/>
              </a:rPr>
              <a:t>Components</a:t>
            </a:r>
            <a:br>
              <a:rPr lang="en-US" sz="5400" dirty="0"/>
            </a:br>
            <a:endParaRPr lang="en-US" sz="5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2DA8F-ED6B-418E-B066-7883A2B2B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298"/>
            <a:ext cx="9592733" cy="1600818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How to Create a Well-Designed Wood Rainscreen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417D3D-1ADB-46BE-805F-74612406F24D}"/>
              </a:ext>
            </a:extLst>
          </p:cNvPr>
          <p:cNvSpPr txBox="1"/>
          <p:nvPr/>
        </p:nvSpPr>
        <p:spPr>
          <a:xfrm>
            <a:off x="8325400" y="609852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621213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526073" y="489439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Climate-Shield® Components Chart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1D6729-240F-4C9F-B655-031EF53E9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565306"/>
              </p:ext>
            </p:extLst>
          </p:nvPr>
        </p:nvGraphicFramePr>
        <p:xfrm>
          <a:off x="346000" y="2302611"/>
          <a:ext cx="11496823" cy="4283032"/>
        </p:xfrm>
        <a:graphic>
          <a:graphicData uri="http://schemas.openxmlformats.org/drawingml/2006/table">
            <a:tbl>
              <a:tblPr firstRow="1" firstCol="1" bandRow="1">
                <a:noFill/>
                <a:tableStyleId>{69012ECD-51FC-41F1-AA8D-1B2483CD663E}</a:tableStyleId>
              </a:tblPr>
              <a:tblGrid>
                <a:gridCol w="3105918">
                  <a:extLst>
                    <a:ext uri="{9D8B030D-6E8A-4147-A177-3AD203B41FA5}">
                      <a16:colId xmlns:a16="http://schemas.microsoft.com/office/drawing/2014/main" val="1922730266"/>
                    </a:ext>
                  </a:extLst>
                </a:gridCol>
                <a:gridCol w="2773809">
                  <a:extLst>
                    <a:ext uri="{9D8B030D-6E8A-4147-A177-3AD203B41FA5}">
                      <a16:colId xmlns:a16="http://schemas.microsoft.com/office/drawing/2014/main" val="272089098"/>
                    </a:ext>
                  </a:extLst>
                </a:gridCol>
                <a:gridCol w="2808548">
                  <a:extLst>
                    <a:ext uri="{9D8B030D-6E8A-4147-A177-3AD203B41FA5}">
                      <a16:colId xmlns:a16="http://schemas.microsoft.com/office/drawing/2014/main" val="2250512645"/>
                    </a:ext>
                  </a:extLst>
                </a:gridCol>
                <a:gridCol w="2808548">
                  <a:extLst>
                    <a:ext uri="{9D8B030D-6E8A-4147-A177-3AD203B41FA5}">
                      <a16:colId xmlns:a16="http://schemas.microsoft.com/office/drawing/2014/main" val="1763080635"/>
                    </a:ext>
                  </a:extLst>
                </a:gridCol>
              </a:tblGrid>
              <a:tr h="437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System Components</a:t>
                      </a:r>
                      <a:r>
                        <a:rPr lang="en-US" sz="16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→</a:t>
                      </a:r>
                      <a:endParaRPr lang="en-US" sz="1600" b="1" u="non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101706" marT="101706" marB="10170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Climate-Shield CS 2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101706" marT="101706" marB="10170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Climate-Shield CS 10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101706" marT="101706" marB="10170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Climate-Shield CST 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101706" marT="101706" marB="10170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815906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↓</a:t>
                      </a:r>
                      <a:r>
                        <a:rPr lang="en-US" sz="16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Design Requirement</a:t>
                      </a:r>
                      <a:r>
                        <a:rPr lang="en-US" sz="1600" b="1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↓</a:t>
                      </a:r>
                      <a:endParaRPr lang="en-US" sz="1600" b="1" u="non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316300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Cladding type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Wood rainscreen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Wood rainscreen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Trespa Pura rainscreen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985560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Rainscreen gap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¾”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 mm (3/8”)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¾”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50143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Wind/Seismic Load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220 MPH +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180 MPH +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170 MPH +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0534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Fully pressure equalized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19132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Siding orientation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Horizontal, Vertical, Diagonal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Horizontal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Horizontal, Vertical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43829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Soffits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26735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Over Plywood/OSB sheathing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69134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Over non-structural sheathing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509" marR="88145" marT="88145" marB="881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780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EB89E3-B54B-48C7-B6CE-A4433B01AB8F}"/>
              </a:ext>
            </a:extLst>
          </p:cNvPr>
          <p:cNvSpPr txBox="1"/>
          <p:nvPr/>
        </p:nvSpPr>
        <p:spPr>
          <a:xfrm>
            <a:off x="8397905" y="6488668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10696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uilding&#10;&#10;Description automatically generated">
            <a:extLst>
              <a:ext uri="{FF2B5EF4-FFF2-40B4-BE49-F238E27FC236}">
                <a16:creationId xmlns:a16="http://schemas.microsoft.com/office/drawing/2014/main" id="{E72ECAFB-42DA-4A6D-91F9-6593660FB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1A11F-7FB1-4E4F-8254-B740B63BE47E}"/>
              </a:ext>
            </a:extLst>
          </p:cNvPr>
          <p:cNvSpPr txBox="1"/>
          <p:nvPr/>
        </p:nvSpPr>
        <p:spPr>
          <a:xfrm>
            <a:off x="7207244" y="260540"/>
            <a:ext cx="5114795" cy="188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WHY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specify the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Climate-Shield CS 2 System Components?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B0599-9295-4FAD-B8E7-7E080107D895}"/>
              </a:ext>
            </a:extLst>
          </p:cNvPr>
          <p:cNvSpPr txBox="1"/>
          <p:nvPr/>
        </p:nvSpPr>
        <p:spPr>
          <a:xfrm>
            <a:off x="7480428" y="1958332"/>
            <a:ext cx="4776572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Strongest and most robust design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Uses 2 screws per rainscreen clip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Superior wind / seismic design values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Commercial or residential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Vertical, horizontal or diagonal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A0427-559C-414E-BC8B-966BBB4F60C0}"/>
              </a:ext>
            </a:extLst>
          </p:cNvPr>
          <p:cNvSpPr txBox="1"/>
          <p:nvPr/>
        </p:nvSpPr>
        <p:spPr>
          <a:xfrm>
            <a:off x="8310222" y="624270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7313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1A11F-7FB1-4E4F-8254-B740B63BE47E}"/>
              </a:ext>
            </a:extLst>
          </p:cNvPr>
          <p:cNvSpPr txBox="1"/>
          <p:nvPr/>
        </p:nvSpPr>
        <p:spPr>
          <a:xfrm>
            <a:off x="739036" y="1012004"/>
            <a:ext cx="3870541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1" kern="1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WHERE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to specify the </a:t>
            </a:r>
            <a:r>
              <a:rPr lang="en-US" sz="36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Climate-Shield CS 2 </a:t>
            </a:r>
            <a:r>
              <a:rPr lang="en-US" sz="36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System</a:t>
            </a:r>
            <a:r>
              <a:rPr lang="en-US" sz="36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en-US" sz="36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Components 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DBA0AFA4-B8D7-416A-AB97-3C52C58F7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18382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87AEB5-5730-4EAD-9A02-71BEC855F096}"/>
              </a:ext>
            </a:extLst>
          </p:cNvPr>
          <p:cNvSpPr txBox="1"/>
          <p:nvPr/>
        </p:nvSpPr>
        <p:spPr>
          <a:xfrm>
            <a:off x="8310222" y="6356350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19828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-1359790" y="685144"/>
            <a:ext cx="3363974" cy="1607060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B0599-9295-4FAD-B8E7-7E080107D895}"/>
              </a:ext>
            </a:extLst>
          </p:cNvPr>
          <p:cNvSpPr txBox="1"/>
          <p:nvPr/>
        </p:nvSpPr>
        <p:spPr>
          <a:xfrm>
            <a:off x="246087" y="2025659"/>
            <a:ext cx="4162121" cy="3799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Horizontal cladding designs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Wherever wood cladding is the preferred design element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Plywood or OSB walls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C91E97-EECD-4D43-B2AA-961060BF94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6" y="-207731"/>
            <a:ext cx="5618748" cy="7065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91A11F-7FB1-4E4F-8254-B740B63BE47E}"/>
              </a:ext>
            </a:extLst>
          </p:cNvPr>
          <p:cNvSpPr txBox="1"/>
          <p:nvPr/>
        </p:nvSpPr>
        <p:spPr>
          <a:xfrm>
            <a:off x="3386" y="414245"/>
            <a:ext cx="46509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WHERE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to Specify the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Climate-Shield CS 2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System Components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C7899-88FB-4A36-A82F-1464547420C7}"/>
              </a:ext>
            </a:extLst>
          </p:cNvPr>
          <p:cNvSpPr txBox="1"/>
          <p:nvPr/>
        </p:nvSpPr>
        <p:spPr>
          <a:xfrm>
            <a:off x="8811263" y="6488668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2279648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B0599-9295-4FAD-B8E7-7E080107D895}"/>
              </a:ext>
            </a:extLst>
          </p:cNvPr>
          <p:cNvSpPr txBox="1"/>
          <p:nvPr/>
        </p:nvSpPr>
        <p:spPr>
          <a:xfrm>
            <a:off x="34170" y="1999322"/>
            <a:ext cx="3769984" cy="4297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Vertical cladding designs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Wherever wood cladding is the preferred design element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Plywood or OSB walls</a:t>
            </a:r>
          </a:p>
        </p:txBody>
      </p:sp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E19A2C4-71F9-4E3D-86E4-F7D338FD65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79" y="-166261"/>
            <a:ext cx="5426241" cy="70242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80A713-73A9-45BD-9EC9-ACF69524CB2E}"/>
              </a:ext>
            </a:extLst>
          </p:cNvPr>
          <p:cNvSpPr/>
          <p:nvPr/>
        </p:nvSpPr>
        <p:spPr>
          <a:xfrm>
            <a:off x="34170" y="184053"/>
            <a:ext cx="44875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WHERE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to Specify the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Climate-Shield CS 2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System Components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B3BA1-1D79-4550-9974-4002D9800D42}"/>
              </a:ext>
            </a:extLst>
          </p:cNvPr>
          <p:cNvSpPr txBox="1"/>
          <p:nvPr/>
        </p:nvSpPr>
        <p:spPr>
          <a:xfrm>
            <a:off x="8410430" y="6488668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3420074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B0599-9295-4FAD-B8E7-7E080107D895}"/>
              </a:ext>
            </a:extLst>
          </p:cNvPr>
          <p:cNvSpPr txBox="1"/>
          <p:nvPr/>
        </p:nvSpPr>
        <p:spPr>
          <a:xfrm>
            <a:off x="141908" y="2508021"/>
            <a:ext cx="4370480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Masonry walls with Climate-Shield CSAC 8 Attachment Channel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Wherever wood cladding is the preferred design element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ADBB2639-9015-4B98-B62D-F7875DD6C9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88311" y="493661"/>
            <a:ext cx="7503689" cy="5684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91A11F-7FB1-4E4F-8254-B740B63BE47E}"/>
              </a:ext>
            </a:extLst>
          </p:cNvPr>
          <p:cNvSpPr txBox="1"/>
          <p:nvPr/>
        </p:nvSpPr>
        <p:spPr>
          <a:xfrm>
            <a:off x="70954" y="493661"/>
            <a:ext cx="45123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WHERE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to Specify the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Climate-Shield CS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2 System Components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6AA43-75E5-47B6-9DC3-E1D27D561306}"/>
              </a:ext>
            </a:extLst>
          </p:cNvPr>
          <p:cNvSpPr txBox="1"/>
          <p:nvPr/>
        </p:nvSpPr>
        <p:spPr>
          <a:xfrm>
            <a:off x="8310222" y="624270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111880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E0F36-29B8-4B6E-82C2-5087524BA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1308"/>
            <a:ext cx="9144000" cy="28400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latin typeface="Verdana" panose="020B0604030504040204" pitchFamily="34" charset="0"/>
                <a:ea typeface="Verdana" panose="020B0604030504040204" pitchFamily="34" charset="0"/>
              </a:rPr>
              <a:t>SECTION 1:</a:t>
            </a:r>
            <a:b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900" b="1" dirty="0">
                <a:latin typeface="Verdana" panose="020B0604030504040204" pitchFamily="34" charset="0"/>
                <a:ea typeface="Verdana" panose="020B0604030504040204" pitchFamily="34" charset="0"/>
              </a:rPr>
              <a:t>Why Specify a Wood Rainscreen?</a:t>
            </a:r>
            <a:br>
              <a:rPr lang="en-US" sz="5400" dirty="0"/>
            </a:br>
            <a:endParaRPr lang="en-US" sz="5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2DA8F-ED6B-418E-B066-7883A2B2B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6478" y="4434475"/>
            <a:ext cx="9144000" cy="1600818"/>
          </a:xfrm>
        </p:spPr>
        <p:txBody>
          <a:bodyPr>
            <a:normAutofit/>
          </a:bodyPr>
          <a:lstStyle/>
          <a:p>
            <a:r>
              <a:rPr lang="en-US" sz="3200" dirty="0">
                <a:ea typeface="Verdana" panose="020B0604030504040204" pitchFamily="34" charset="0"/>
              </a:rPr>
              <a:t>Definitions, History, Drivers, and Benefits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343C59E-204B-47CD-B688-8C7828CF44A7}"/>
              </a:ext>
            </a:extLst>
          </p:cNvPr>
          <p:cNvSpPr/>
          <p:nvPr/>
        </p:nvSpPr>
        <p:spPr>
          <a:xfrm>
            <a:off x="8167765" y="5826828"/>
            <a:ext cx="3120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4261203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B0599-9295-4FAD-B8E7-7E080107D895}"/>
              </a:ext>
            </a:extLst>
          </p:cNvPr>
          <p:cNvSpPr txBox="1"/>
          <p:nvPr/>
        </p:nvSpPr>
        <p:spPr>
          <a:xfrm>
            <a:off x="0" y="2467236"/>
            <a:ext cx="4369388" cy="400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Exterior Gypsum with Climate-Shield CSAC 8 Attachment Channel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Wherever wood cladding is the preferred design element</a:t>
            </a: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0458398-28CC-496C-97C5-F4C298C74E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76177" y="481263"/>
            <a:ext cx="7519738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91A11F-7FB1-4E4F-8254-B740B63BE47E}"/>
              </a:ext>
            </a:extLst>
          </p:cNvPr>
          <p:cNvSpPr txBox="1"/>
          <p:nvPr/>
        </p:nvSpPr>
        <p:spPr>
          <a:xfrm>
            <a:off x="83179" y="498521"/>
            <a:ext cx="44879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WHERE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to Specify the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Climate-Shield CS 2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System Components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627CF-66E8-49DB-B7B0-33C7C1EED3F8}"/>
              </a:ext>
            </a:extLst>
          </p:cNvPr>
          <p:cNvSpPr txBox="1"/>
          <p:nvPr/>
        </p:nvSpPr>
        <p:spPr>
          <a:xfrm>
            <a:off x="8310222" y="624270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4279837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B0599-9295-4FAD-B8E7-7E080107D895}"/>
              </a:ext>
            </a:extLst>
          </p:cNvPr>
          <p:cNvSpPr txBox="1"/>
          <p:nvPr/>
        </p:nvSpPr>
        <p:spPr>
          <a:xfrm>
            <a:off x="0" y="2224067"/>
            <a:ext cx="4211051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Exterior Insulation and Climate-Shield CSZ8 Z-Girts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Wherever wood cladding is the preferred design element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E7E973-67EF-4964-94CD-59DD1CB024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52997" y="494216"/>
            <a:ext cx="7539003" cy="57484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91A11F-7FB1-4E4F-8254-B740B63BE47E}"/>
              </a:ext>
            </a:extLst>
          </p:cNvPr>
          <p:cNvSpPr txBox="1"/>
          <p:nvPr/>
        </p:nvSpPr>
        <p:spPr>
          <a:xfrm>
            <a:off x="125369" y="357981"/>
            <a:ext cx="4403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WHERE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to Specify the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Climate-Shield CS 2 System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Components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28FECC-3683-4AAE-8738-D9BB82731C54}"/>
              </a:ext>
            </a:extLst>
          </p:cNvPr>
          <p:cNvSpPr txBox="1"/>
          <p:nvPr/>
        </p:nvSpPr>
        <p:spPr>
          <a:xfrm>
            <a:off x="8310222" y="624270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267423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D4980C2-C6F3-4A1B-99E0-5858DD024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008"/>
            <a:ext cx="14486021" cy="885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B0599-9295-4FAD-B8E7-7E080107D895}"/>
              </a:ext>
            </a:extLst>
          </p:cNvPr>
          <p:cNvSpPr txBox="1"/>
          <p:nvPr/>
        </p:nvSpPr>
        <p:spPr>
          <a:xfrm>
            <a:off x="342938" y="1461939"/>
            <a:ext cx="4751315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Uses 1 screw per rainscreen clip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Wind / seismic design values of 180 MPH or lower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 meet window elevations without additional trim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Horizontal siding designs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Soffits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1A11F-7FB1-4E4F-8254-B740B63BE47E}"/>
              </a:ext>
            </a:extLst>
          </p:cNvPr>
          <p:cNvSpPr txBox="1"/>
          <p:nvPr/>
        </p:nvSpPr>
        <p:spPr>
          <a:xfrm>
            <a:off x="342938" y="-84639"/>
            <a:ext cx="4148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specify the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Climate-Shield CS 10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System Components?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8DED36-9028-432F-AC47-CEE0CA9B5C4F}"/>
              </a:ext>
            </a:extLst>
          </p:cNvPr>
          <p:cNvSpPr txBox="1"/>
          <p:nvPr/>
        </p:nvSpPr>
        <p:spPr>
          <a:xfrm>
            <a:off x="10038814" y="6858000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29377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loseup of Ipe rain screen horizontal outside corners">
            <a:extLst>
              <a:ext uri="{FF2B5EF4-FFF2-40B4-BE49-F238E27FC236}">
                <a16:creationId xmlns:a16="http://schemas.microsoft.com/office/drawing/2014/main" id="{7972FB8B-7F28-4B5E-B216-1EDF330B0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1A11F-7FB1-4E4F-8254-B740B63BE47E}"/>
              </a:ext>
            </a:extLst>
          </p:cNvPr>
          <p:cNvSpPr txBox="1"/>
          <p:nvPr/>
        </p:nvSpPr>
        <p:spPr>
          <a:xfrm>
            <a:off x="7657925" y="119423"/>
            <a:ext cx="4701416" cy="118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WHERE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to specify the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Climate-Shield CS 10 System Components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B0599-9295-4FAD-B8E7-7E080107D895}"/>
              </a:ext>
            </a:extLst>
          </p:cNvPr>
          <p:cNvSpPr txBox="1"/>
          <p:nvPr/>
        </p:nvSpPr>
        <p:spPr>
          <a:xfrm>
            <a:off x="8065031" y="1203062"/>
            <a:ext cx="3887204" cy="3525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Where wood cladding is the preferred design element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Over plywood/OSB sheathing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Wind / seismic design values of 180 MPH or lower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 meet window elevations without additional trim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Horizontal siding designs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5B170-FCA1-49A0-B8EC-EC657B8DB260}"/>
              </a:ext>
            </a:extLst>
          </p:cNvPr>
          <p:cNvSpPr txBox="1"/>
          <p:nvPr/>
        </p:nvSpPr>
        <p:spPr>
          <a:xfrm>
            <a:off x="8310222" y="624270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91426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pe rainscreen soffit with Climate-Shield CS10 specialty clip">
            <a:extLst>
              <a:ext uri="{FF2B5EF4-FFF2-40B4-BE49-F238E27FC236}">
                <a16:creationId xmlns:a16="http://schemas.microsoft.com/office/drawing/2014/main" id="{EB91730B-F4F0-4E93-91E2-C73C3FF7D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"/>
            <a:ext cx="1284847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Freeform: Shape 7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1A11F-7FB1-4E4F-8254-B740B63BE47E}"/>
              </a:ext>
            </a:extLst>
          </p:cNvPr>
          <p:cNvSpPr txBox="1"/>
          <p:nvPr/>
        </p:nvSpPr>
        <p:spPr>
          <a:xfrm>
            <a:off x="148993" y="232937"/>
            <a:ext cx="4560793" cy="1271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WHERE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to specify the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Climate-Shield CS 10 System Components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B0599-9295-4FAD-B8E7-7E080107D895}"/>
              </a:ext>
            </a:extLst>
          </p:cNvPr>
          <p:cNvSpPr txBox="1"/>
          <p:nvPr/>
        </p:nvSpPr>
        <p:spPr>
          <a:xfrm>
            <a:off x="438200" y="1802944"/>
            <a:ext cx="4560792" cy="3252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Where wood cladding is the preferred design element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Over plywood/OSB sheathing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Wind / seismic design values of 180 MPH or lower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Soffits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C50BB-B9B5-4127-BAA1-52CD6C15C239}"/>
              </a:ext>
            </a:extLst>
          </p:cNvPr>
          <p:cNvSpPr txBox="1"/>
          <p:nvPr/>
        </p:nvSpPr>
        <p:spPr>
          <a:xfrm>
            <a:off x="8310222" y="624270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General Woodcraft Inc.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F2494D-8C3B-4CB2-A7F1-D7CEE5CD1B04}"/>
              </a:ext>
            </a:extLst>
          </p:cNvPr>
          <p:cNvSpPr txBox="1"/>
          <p:nvPr/>
        </p:nvSpPr>
        <p:spPr>
          <a:xfrm>
            <a:off x="8462622" y="639510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23818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1A11F-7FB1-4E4F-8254-B740B63BE47E}"/>
              </a:ext>
            </a:extLst>
          </p:cNvPr>
          <p:cNvSpPr txBox="1"/>
          <p:nvPr/>
        </p:nvSpPr>
        <p:spPr>
          <a:xfrm>
            <a:off x="589560" y="856180"/>
            <a:ext cx="4599427" cy="138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WHY</a:t>
            </a:r>
            <a:r>
              <a:rPr lang="en-US" sz="3200" b="1" i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specify the </a:t>
            </a:r>
            <a:r>
              <a:rPr lang="en-US" sz="25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Climate-Shield CST1 System</a:t>
            </a: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Components?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B0599-9295-4FAD-B8E7-7E080107D895}"/>
              </a:ext>
            </a:extLst>
          </p:cNvPr>
          <p:cNvSpPr txBox="1"/>
          <p:nvPr/>
        </p:nvSpPr>
        <p:spPr>
          <a:xfrm>
            <a:off x="589559" y="2237874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Where </a:t>
            </a:r>
            <a:r>
              <a:rPr lang="en-US" sz="2000" b="1" dirty="0" err="1"/>
              <a:t>Trespa</a:t>
            </a:r>
            <a:r>
              <a:rPr lang="en-US" sz="2000" b="1" dirty="0"/>
              <a:t> Pura HPL cladding is the preferred design element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Uses 1 screw per rainscreen clip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Wind / seismic design values of 170 MPH or lower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Horizontal, vertical siding designs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Soffits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837B62-2693-4537-A009-EFFF88C68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C9164E-524D-4550-B10C-96EC075C75A1}"/>
              </a:ext>
            </a:extLst>
          </p:cNvPr>
          <p:cNvSpPr txBox="1"/>
          <p:nvPr/>
        </p:nvSpPr>
        <p:spPr>
          <a:xfrm>
            <a:off x="8310222" y="624270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20512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1A11F-7FB1-4E4F-8254-B740B63BE47E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WHERE </a:t>
            </a: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to specify the </a:t>
            </a:r>
            <a:r>
              <a:rPr lang="en-US" sz="25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Climate-Shield CST1 </a:t>
            </a: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System Components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B0599-9295-4FAD-B8E7-7E080107D895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Where </a:t>
            </a:r>
            <a:r>
              <a:rPr lang="en-US" sz="2000" b="1" dirty="0" err="1"/>
              <a:t>Trespa</a:t>
            </a:r>
            <a:r>
              <a:rPr lang="en-US" sz="2000" b="1" dirty="0"/>
              <a:t> Pura HPL cladding is the preferred design element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Over plywood / OSB sheathing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Wind / seismic design values of 170 MPH or lower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Horizontal, vertical siding designs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ater next to the building&#10;&#10;Description automatically generated">
            <a:extLst>
              <a:ext uri="{FF2B5EF4-FFF2-40B4-BE49-F238E27FC236}">
                <a16:creationId xmlns:a16="http://schemas.microsoft.com/office/drawing/2014/main" id="{F5974348-4155-4AC3-9045-2F54EB4106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ACCC69-F214-4343-9847-5E0E69DDF5D2}"/>
              </a:ext>
            </a:extLst>
          </p:cNvPr>
          <p:cNvSpPr txBox="1"/>
          <p:nvPr/>
        </p:nvSpPr>
        <p:spPr>
          <a:xfrm>
            <a:off x="8310222" y="624270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30415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1A11F-7FB1-4E4F-8254-B740B63BE47E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WHERE</a:t>
            </a: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to specify the </a:t>
            </a:r>
            <a:r>
              <a:rPr lang="en-US" sz="25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Climate-Shield CST1 </a:t>
            </a: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System Components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B0599-9295-4FAD-B8E7-7E080107D895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Where </a:t>
            </a:r>
            <a:r>
              <a:rPr lang="en-US" sz="2000" b="1" dirty="0" err="1"/>
              <a:t>Trespa</a:t>
            </a:r>
            <a:r>
              <a:rPr lang="en-US" sz="2000" b="1" dirty="0"/>
              <a:t> Pura HPL cladding is the preferred design element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Over plywood / OSB sheathing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Wind / seismic design values of 170 MPH or lower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Soffits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respa Pura Classic Oak decor horizontal vertical and soffit installation">
            <a:extLst>
              <a:ext uri="{FF2B5EF4-FFF2-40B4-BE49-F238E27FC236}">
                <a16:creationId xmlns:a16="http://schemas.microsoft.com/office/drawing/2014/main" id="{68AEF1B2-1A85-4425-9F0C-A6D35C459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3DD4AA-64D6-491B-B045-E41AE35693C5}"/>
              </a:ext>
            </a:extLst>
          </p:cNvPr>
          <p:cNvSpPr txBox="1"/>
          <p:nvPr/>
        </p:nvSpPr>
        <p:spPr>
          <a:xfrm>
            <a:off x="8310222" y="624270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6005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E6C2C5-D866-4968-A5F3-05EA85A78AC7}"/>
              </a:ext>
            </a:extLst>
          </p:cNvPr>
          <p:cNvSpPr txBox="1"/>
          <p:nvPr/>
        </p:nvSpPr>
        <p:spPr>
          <a:xfrm>
            <a:off x="252662" y="5101513"/>
            <a:ext cx="1153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hlinkClick r:id="rId2"/>
              </a:rPr>
              <a:t>Return To The Page To Proceed To The Test</a:t>
            </a:r>
            <a:endParaRPr lang="en-US" sz="28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60E8D3-51C4-4900-92FC-065236056753}"/>
              </a:ext>
            </a:extLst>
          </p:cNvPr>
          <p:cNvSpPr txBox="1"/>
          <p:nvPr/>
        </p:nvSpPr>
        <p:spPr>
          <a:xfrm>
            <a:off x="4809456" y="1232512"/>
            <a:ext cx="2424697" cy="2343065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74625" cmpd="thinThick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END OF 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8AD5C-6C8A-4DB1-9061-4C465E89B195}"/>
              </a:ext>
            </a:extLst>
          </p:cNvPr>
          <p:cNvSpPr txBox="1"/>
          <p:nvPr/>
        </p:nvSpPr>
        <p:spPr>
          <a:xfrm>
            <a:off x="8310222" y="624270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General Woodcraft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280F9-62F1-4130-9EFA-15995C376D9A}"/>
              </a:ext>
            </a:extLst>
          </p:cNvPr>
          <p:cNvSpPr txBox="1"/>
          <p:nvPr/>
        </p:nvSpPr>
        <p:spPr>
          <a:xfrm>
            <a:off x="312820" y="4478737"/>
            <a:ext cx="1141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Brought to you by General Woodcraft, Inc. and </a:t>
            </a:r>
            <a:r>
              <a:rPr lang="en-US" sz="2000" i="1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MataverdeDecking.com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, New London, CT and Cotati, CA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152D42-1959-4450-85FE-B34911BEFC7D}"/>
              </a:ext>
            </a:extLst>
          </p:cNvPr>
          <p:cNvSpPr/>
          <p:nvPr/>
        </p:nvSpPr>
        <p:spPr>
          <a:xfrm>
            <a:off x="1073975" y="3906080"/>
            <a:ext cx="9895658" cy="572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Thank you for completing this online training. 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9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11A7-88D3-44E0-AD4C-3DD32897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Use Wood?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3124-40CF-48F0-8488-A848BD356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479"/>
            <a:ext cx="10651958" cy="468604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Archeological discoveries in England reveal that wood has been used in construction for over 8,000 years.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Wood is a naturally beautiful, organic construction material and design element.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Wood is readily available, easy to build with, and has natural insulative properties.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Wood is one of the few renewable natural resources that will replenish within our lifetimes.</a:t>
            </a:r>
          </a:p>
          <a:p>
            <a:pPr marL="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FCB71-655A-4DB3-9F23-952D9465559B}"/>
              </a:ext>
            </a:extLst>
          </p:cNvPr>
          <p:cNvSpPr txBox="1"/>
          <p:nvPr/>
        </p:nvSpPr>
        <p:spPr>
          <a:xfrm>
            <a:off x="8260118" y="6104918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40009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989C834-2AE3-4D27-8F0C-3EB54EEF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61" y="5751516"/>
            <a:ext cx="34747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600" b="1" i="1" dirty="0"/>
              <a:t>Original</a:t>
            </a:r>
            <a:r>
              <a:rPr lang="en-US" sz="1600" i="1" dirty="0"/>
              <a:t> wood rainscreen built circa 1180 AD,  on a stave church in</a:t>
            </a:r>
            <a:br>
              <a:rPr lang="en-US" sz="1600" i="1" dirty="0"/>
            </a:br>
            <a:r>
              <a:rPr lang="en-US" sz="1600" i="1" dirty="0" err="1"/>
              <a:t>Urnes</a:t>
            </a:r>
            <a:r>
              <a:rPr lang="en-US" sz="1600" i="1" dirty="0"/>
              <a:t>, Norway</a:t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0D52-B00D-4989-B49B-62052742C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3110"/>
            <a:ext cx="6517889" cy="545396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457200">
              <a:lnSpc>
                <a:spcPct val="120000"/>
              </a:lnSpc>
            </a:pPr>
            <a:r>
              <a:rPr lang="en-US" sz="4200" dirty="0"/>
              <a:t>A rainscreen, by definition, is a </a:t>
            </a:r>
            <a:r>
              <a:rPr lang="en-US" sz="4200" b="1" i="1" dirty="0"/>
              <a:t>system</a:t>
            </a:r>
            <a:r>
              <a:rPr lang="en-US" sz="4200" b="1" dirty="0"/>
              <a:t> </a:t>
            </a:r>
            <a:r>
              <a:rPr lang="en-US" sz="4200" dirty="0"/>
              <a:t>not a single product, that shields the building envelope (</a:t>
            </a:r>
            <a:r>
              <a:rPr lang="en-US" sz="4200" i="1" dirty="0"/>
              <a:t>exterior</a:t>
            </a:r>
            <a:r>
              <a:rPr lang="en-US" sz="4200" dirty="0"/>
              <a:t>) from weather.  </a:t>
            </a:r>
          </a:p>
          <a:p>
            <a:pPr marL="457200">
              <a:lnSpc>
                <a:spcPct val="120000"/>
              </a:lnSpc>
            </a:pPr>
            <a:r>
              <a:rPr lang="en-US" sz="4200" dirty="0"/>
              <a:t>It starts with an inner weatherproofed ‘building envelope’ </a:t>
            </a:r>
          </a:p>
          <a:p>
            <a:pPr marL="457200">
              <a:lnSpc>
                <a:spcPct val="120000"/>
              </a:lnSpc>
            </a:pPr>
            <a:r>
              <a:rPr lang="en-US" sz="4200" dirty="0"/>
              <a:t>Then, the exterior cladding is placed away from the building envelope</a:t>
            </a:r>
          </a:p>
          <a:p>
            <a:pPr marL="457200">
              <a:lnSpc>
                <a:spcPct val="120000"/>
              </a:lnSpc>
            </a:pPr>
            <a:r>
              <a:rPr lang="en-US" sz="4200" dirty="0"/>
              <a:t>This creates a drainable ‘rain screen gap’ or ‘wall cavity’ to keep the weather outside the structure and other benefits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n old brick building&#10;&#10;Description automatically generated">
            <a:extLst>
              <a:ext uri="{FF2B5EF4-FFF2-40B4-BE49-F238E27FC236}">
                <a16:creationId xmlns:a16="http://schemas.microsoft.com/office/drawing/2014/main" id="{444A9CB1-E0BC-4E72-81ED-31B4DFE28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C5F990-08BF-45E9-92EA-AF4D0CFE7770}"/>
              </a:ext>
            </a:extLst>
          </p:cNvPr>
          <p:cNvSpPr txBox="1"/>
          <p:nvPr/>
        </p:nvSpPr>
        <p:spPr>
          <a:xfrm>
            <a:off x="288886" y="308781"/>
            <a:ext cx="665053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Definition of a Rainscreen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</a:rPr>
              <a:t>And What You Should Know About Them</a:t>
            </a:r>
            <a:endParaRPr lang="en-US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4D82C-1DC6-4B8D-905F-2345CD7B356B}"/>
              </a:ext>
            </a:extLst>
          </p:cNvPr>
          <p:cNvSpPr txBox="1"/>
          <p:nvPr/>
        </p:nvSpPr>
        <p:spPr>
          <a:xfrm>
            <a:off x="8315661" y="6501051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235085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193275" y="370883"/>
            <a:ext cx="4591694" cy="5156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Why Rainscreens Are Specified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8490-1E9F-44D3-8355-75BC29738799}"/>
              </a:ext>
            </a:extLst>
          </p:cNvPr>
          <p:cNvSpPr txBox="1"/>
          <p:nvPr/>
        </p:nvSpPr>
        <p:spPr>
          <a:xfrm>
            <a:off x="5347210" y="933545"/>
            <a:ext cx="6754060" cy="5553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a typeface="Verdana" panose="020B0604030504040204" pitchFamily="34" charset="0"/>
              </a:rPr>
              <a:t>Building code changes </a:t>
            </a:r>
            <a:r>
              <a:rPr lang="en-US" sz="2000" dirty="0">
                <a:solidFill>
                  <a:schemeClr val="bg1"/>
                </a:solidFill>
                <a:ea typeface="Verdana" panose="020B0604030504040204" pitchFamily="34" charset="0"/>
              </a:rPr>
              <a:t>result in U.S. and Canadian architects paying more attention to rainscreens.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a typeface="Verdana" panose="020B0604030504040204" pitchFamily="34" charset="0"/>
              </a:rPr>
              <a:t>The sustainable design movement </a:t>
            </a:r>
            <a:r>
              <a:rPr lang="en-US" sz="2000" dirty="0">
                <a:solidFill>
                  <a:schemeClr val="bg1"/>
                </a:solidFill>
                <a:ea typeface="Verdana" panose="020B0604030504040204" pitchFamily="34" charset="0"/>
              </a:rPr>
              <a:t>in U.S. architectural circles enhanced awareness of the benefits of a properly designed rainscreen in the design community.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a typeface="Verdana" panose="020B0604030504040204" pitchFamily="34" charset="0"/>
              </a:rPr>
              <a:t>Health, Safety and Welfare</a:t>
            </a:r>
            <a:r>
              <a:rPr lang="en-US" sz="2000" dirty="0">
                <a:solidFill>
                  <a:schemeClr val="bg1"/>
                </a:solidFill>
                <a:ea typeface="Verdana" panose="020B0604030504040204" pitchFamily="34" charset="0"/>
              </a:rPr>
              <a:t> (HSW), requirements rule the day in modern architectural learning and training, 18 credits per year.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a typeface="Verdana" panose="020B0604030504040204" pitchFamily="34" charset="0"/>
              </a:rPr>
              <a:t>Appearance.</a:t>
            </a:r>
            <a:r>
              <a:rPr lang="en-US" sz="2000" dirty="0">
                <a:solidFill>
                  <a:schemeClr val="bg1"/>
                </a:solidFill>
                <a:ea typeface="Verdana" panose="020B0604030504040204" pitchFamily="34" charset="0"/>
              </a:rPr>
              <a:t> Wood rainscreens are frequently specified for their natural beauty above and beyond the design benefits and code requirements.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8A655-602B-494E-8F8A-6AC2ACD33A5F}"/>
              </a:ext>
            </a:extLst>
          </p:cNvPr>
          <p:cNvSpPr txBox="1"/>
          <p:nvPr/>
        </p:nvSpPr>
        <p:spPr>
          <a:xfrm>
            <a:off x="5869211" y="370883"/>
            <a:ext cx="4658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Key Drivers: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EADB5-1C54-4029-8C98-F4382D03BB0E}"/>
              </a:ext>
            </a:extLst>
          </p:cNvPr>
          <p:cNvSpPr txBox="1"/>
          <p:nvPr/>
        </p:nvSpPr>
        <p:spPr>
          <a:xfrm>
            <a:off x="8548294" y="6302451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164132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307344" y="475724"/>
            <a:ext cx="62754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Benefits To 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Well-Designed Rainscreen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8490-1E9F-44D3-8355-75BC29738799}"/>
              </a:ext>
            </a:extLst>
          </p:cNvPr>
          <p:cNvSpPr txBox="1"/>
          <p:nvPr/>
        </p:nvSpPr>
        <p:spPr>
          <a:xfrm>
            <a:off x="70350" y="1801286"/>
            <a:ext cx="6393080" cy="50567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</a:rPr>
              <a:t>Protects the exterior from wind-driven rain,  sleet, snow and other weather.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</a:rPr>
              <a:t>Creates an egress behind the cladding for moisture and bulk water to escape.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</a:rPr>
              <a:t>Allows interior moisture to egress to the outside of the building envelope.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</a:rPr>
              <a:t>Provides a passive thermal layer in the rainscreen gap (</a:t>
            </a:r>
            <a:r>
              <a:rPr lang="en-US" sz="2900" i="1" dirty="0">
                <a:latin typeface="Verdana" panose="020B0604030504040204" pitchFamily="34" charset="0"/>
                <a:ea typeface="Verdana" panose="020B0604030504040204" pitchFamily="34" charset="0"/>
              </a:rPr>
              <a:t>wall cavity</a:t>
            </a: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outdoor, clock, instrument, building&#10;&#10;Description automatically generated">
            <a:extLst>
              <a:ext uri="{FF2B5EF4-FFF2-40B4-BE49-F238E27FC236}">
                <a16:creationId xmlns:a16="http://schemas.microsoft.com/office/drawing/2014/main" id="{7D88329B-AD7E-47F7-8C8C-903684818F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4489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05C428-CB2A-492B-86D2-501499E0E6C8}"/>
              </a:ext>
            </a:extLst>
          </p:cNvPr>
          <p:cNvSpPr txBox="1"/>
          <p:nvPr/>
        </p:nvSpPr>
        <p:spPr>
          <a:xfrm>
            <a:off x="8310222" y="624270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304143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148490-1E9F-44D3-8355-75BC29738799}"/>
              </a:ext>
            </a:extLst>
          </p:cNvPr>
          <p:cNvSpPr txBox="1"/>
          <p:nvPr/>
        </p:nvSpPr>
        <p:spPr>
          <a:xfrm>
            <a:off x="313442" y="1603498"/>
            <a:ext cx="6269338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</a:rPr>
              <a:t>The structure can’t “breathe”.</a:t>
            </a: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</a:rPr>
              <a:t>Trapped moisture has no where to escape.</a:t>
            </a: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</a:rPr>
              <a:t>Moisture leads to mold, then to rot, then to decay causing:</a:t>
            </a:r>
          </a:p>
          <a:p>
            <a:pPr marL="1485900" lvl="2" indent="-3429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a typeface="Verdana" panose="020B0604030504040204" pitchFamily="34" charset="0"/>
              </a:rPr>
              <a:t>Health concerns</a:t>
            </a:r>
          </a:p>
          <a:p>
            <a:pPr marL="1485900" lvl="2" indent="-3429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a typeface="Verdana" panose="020B0604030504040204" pitchFamily="34" charset="0"/>
              </a:rPr>
              <a:t>Structural issues </a:t>
            </a: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</a:rPr>
              <a:t>Mold lawsuits are a Billion-dollar industry.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8" name="Picture 8" descr="Subwall rotting UNDER the cedar siding over the years and got new Hardie Plank siding in Happy Valley">
            <a:extLst>
              <a:ext uri="{FF2B5EF4-FFF2-40B4-BE49-F238E27FC236}">
                <a16:creationId xmlns:a16="http://schemas.microsoft.com/office/drawing/2014/main" id="{E099EAA3-1224-4734-A928-A4B71A236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0F4C0E-C1A2-4878-B0A2-C6290631E88A}"/>
              </a:ext>
            </a:extLst>
          </p:cNvPr>
          <p:cNvSpPr txBox="1"/>
          <p:nvPr/>
        </p:nvSpPr>
        <p:spPr>
          <a:xfrm>
            <a:off x="313442" y="262136"/>
            <a:ext cx="6269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Consequences Of </a:t>
            </a:r>
            <a:r>
              <a:rPr lang="en-US" sz="3200" b="1" i="1" dirty="0"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Using A Rainscreen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72262-279F-43EB-90E2-92BB8D448534}"/>
              </a:ext>
            </a:extLst>
          </p:cNvPr>
          <p:cNvSpPr txBox="1"/>
          <p:nvPr/>
        </p:nvSpPr>
        <p:spPr>
          <a:xfrm>
            <a:off x="8310222" y="624270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1511462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E0F36-29B8-4B6E-82C2-5087524BA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1308"/>
            <a:ext cx="9144000" cy="28400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latin typeface="Verdana" panose="020B0604030504040204" pitchFamily="34" charset="0"/>
                <a:ea typeface="Verdana" panose="020B0604030504040204" pitchFamily="34" charset="0"/>
              </a:rPr>
              <a:t>SECTION 2:</a:t>
            </a:r>
            <a:b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Different Types of </a:t>
            </a:r>
            <a:b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Wood Rainscreens</a:t>
            </a:r>
            <a:br>
              <a:rPr lang="en-US" sz="5400" dirty="0"/>
            </a:br>
            <a:endParaRPr lang="en-US" sz="5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2DA8F-ED6B-418E-B066-7883A2B2B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298"/>
            <a:ext cx="9592733" cy="1600818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Approaches, Materials, Features And How They Work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A9E7AD7-C8DD-47B7-9222-8671C93A2D65}"/>
              </a:ext>
            </a:extLst>
          </p:cNvPr>
          <p:cNvSpPr txBox="1"/>
          <p:nvPr/>
        </p:nvSpPr>
        <p:spPr>
          <a:xfrm>
            <a:off x="8325400" y="6098525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4069527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65F38-E3D1-4D15-81F9-28C5818F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97" y="501230"/>
            <a:ext cx="4362701" cy="1077049"/>
          </a:xfr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0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Basic Wood Rainscreen Type:  </a:t>
            </a:r>
            <a:br>
              <a:rPr lang="en-US" sz="27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7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Wood siding with a back ventilated rainscreen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17BE3-1E45-41BD-9A88-4B1638810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78279"/>
            <a:ext cx="4362701" cy="527972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Protects the exterior from weather</a:t>
            </a:r>
          </a:p>
          <a:p>
            <a:pPr marL="4572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system, (WRB), slicker and siding, work together to create a rainscreen.</a:t>
            </a:r>
          </a:p>
          <a:p>
            <a:pPr marL="4572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Back ventilated</a:t>
            </a:r>
          </a:p>
          <a:p>
            <a:pPr marL="4572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Closed joint</a:t>
            </a:r>
          </a:p>
          <a:p>
            <a:pPr marL="4572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Non-pressure equalized </a:t>
            </a:r>
          </a:p>
          <a:p>
            <a:pPr marL="4572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Minimal rainscreen gap</a:t>
            </a:r>
          </a:p>
          <a:p>
            <a:pPr marL="4572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Better alternative than not having a rainscreen gap (</a:t>
            </a:r>
            <a:r>
              <a:rPr lang="en-US" sz="2000" i="1" dirty="0"/>
              <a:t>wall cavity</a:t>
            </a:r>
            <a:r>
              <a:rPr lang="en-US" sz="20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8ECBBA2-D1B8-47C6-BEA1-FDDA9DC2B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 bwMode="auto">
          <a:xfrm>
            <a:off x="4945891" y="279678"/>
            <a:ext cx="7244942" cy="657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BE6EE7-D846-44AE-9732-D5C5C8D73D37}"/>
              </a:ext>
            </a:extLst>
          </p:cNvPr>
          <p:cNvSpPr txBox="1"/>
          <p:nvPr/>
        </p:nvSpPr>
        <p:spPr>
          <a:xfrm>
            <a:off x="4654296" y="5103674"/>
            <a:ext cx="7537704" cy="175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US" sz="2000" b="1" i="1" dirty="0">
              <a:solidFill>
                <a:srgbClr val="FF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000" b="1" i="1" dirty="0">
                <a:solidFill>
                  <a:srgbClr val="FF0000"/>
                </a:solidFill>
              </a:rPr>
              <a:t>FYI:  </a:t>
            </a:r>
            <a:r>
              <a:rPr lang="en-US" sz="2000" b="1" i="1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</a:rPr>
              <a:t>Slicker rainscreen” by itself is not a rainscreen. The rainscreen system you see here is the WRB, the rainscreen gap formed by the Slicker and the cladding.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3D997-BA12-48C2-8AB2-92243BCAF4B4}"/>
              </a:ext>
            </a:extLst>
          </p:cNvPr>
          <p:cNvSpPr txBox="1"/>
          <p:nvPr/>
        </p:nvSpPr>
        <p:spPr>
          <a:xfrm>
            <a:off x="8423148" y="6393656"/>
            <a:ext cx="35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© 2020 General Woodcraft Inc.</a:t>
            </a:r>
          </a:p>
        </p:txBody>
      </p:sp>
    </p:spTree>
    <p:extLst>
      <p:ext uri="{BB962C8B-B14F-4D97-AF65-F5344CB8AC3E}">
        <p14:creationId xmlns:p14="http://schemas.microsoft.com/office/powerpoint/2010/main" val="624197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1468</Words>
  <Application>Microsoft Office PowerPoint</Application>
  <PresentationFormat>Widescreen</PresentationFormat>
  <Paragraphs>249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Verdana</vt:lpstr>
      <vt:lpstr>Wingdings</vt:lpstr>
      <vt:lpstr>Office Theme</vt:lpstr>
      <vt:lpstr>PowerPoint Presentation</vt:lpstr>
      <vt:lpstr>SECTION 1: Why Specify a Wood Rainscreen? </vt:lpstr>
      <vt:lpstr>Why Use Wood?</vt:lpstr>
      <vt:lpstr>Original wood rainscreen built circa 1180 AD,  on a stave church in Urnes, Norway </vt:lpstr>
      <vt:lpstr>PowerPoint Presentation</vt:lpstr>
      <vt:lpstr>PowerPoint Presentation</vt:lpstr>
      <vt:lpstr>PowerPoint Presentation</vt:lpstr>
      <vt:lpstr>SECTION 2: Different Types of  Wood Rainscreens </vt:lpstr>
      <vt:lpstr>Basic Wood Rainscreen Type:   Wood siding with a back ventilated rainscreen </vt:lpstr>
      <vt:lpstr>Basic Wood Rainscreen Type:   Wood siding over furring strips </vt:lpstr>
      <vt:lpstr>PowerPoint Presentation</vt:lpstr>
      <vt:lpstr>PowerPoint Presentation</vt:lpstr>
      <vt:lpstr>SECTION 3: Climate Shield® Components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Nolan</dc:creator>
  <cp:lastModifiedBy>Liza Sivek</cp:lastModifiedBy>
  <cp:revision>16</cp:revision>
  <dcterms:created xsi:type="dcterms:W3CDTF">2020-04-08T14:14:15Z</dcterms:created>
  <dcterms:modified xsi:type="dcterms:W3CDTF">2020-04-09T16:45:49Z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