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98" r:id="rId7"/>
    <p:sldId id="319" r:id="rId8"/>
    <p:sldId id="299" r:id="rId9"/>
    <p:sldId id="301" r:id="rId10"/>
    <p:sldId id="320" r:id="rId11"/>
    <p:sldId id="317" r:id="rId12"/>
    <p:sldId id="302" r:id="rId13"/>
    <p:sldId id="306" r:id="rId14"/>
    <p:sldId id="303" r:id="rId15"/>
    <p:sldId id="307" r:id="rId16"/>
    <p:sldId id="321" r:id="rId17"/>
    <p:sldId id="322" r:id="rId18"/>
    <p:sldId id="326" r:id="rId19"/>
    <p:sldId id="318" r:id="rId20"/>
    <p:sldId id="327" r:id="rId21"/>
    <p:sldId id="328" r:id="rId22"/>
    <p:sldId id="329" r:id="rId23"/>
    <p:sldId id="330"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DDBA-1DE3-45B2-8682-4BAC10F3BF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BA5C9F-585A-4D30-BD73-D3047461E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4262F-C572-4F01-87C9-D50214D62A2F}"/>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8B42F02B-DB5B-4458-9F9F-10828F70A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4A7E1-914C-4861-BD00-6CE60026F36C}"/>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239126046"/>
      </p:ext>
    </p:extLst>
  </p:cSld>
  <p:clrMapOvr>
    <a:masterClrMapping/>
  </p:clrMapOvr>
  <p:transition spd="slow" advTm="6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C2C3-9CD3-4EDF-A6AE-42C834B13E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A76A9C-44F8-44BD-AB03-ABDFFF4E2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1928D4-D444-4636-860E-78EE6B832FFA}"/>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A268F1AC-3A62-419D-810A-B4B5DF8C7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389CA-9352-4859-8320-907C90C7F3F3}"/>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90349068"/>
      </p:ext>
    </p:extLst>
  </p:cSld>
  <p:clrMapOvr>
    <a:masterClrMapping/>
  </p:clrMapOvr>
  <p:transition spd="slow" advTm="6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498B1-245B-4210-BCE1-711AE1B0C4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4CB1C1-B3B2-4DC0-BE3C-B23D80A0BD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6044F-9723-4B0F-AD76-119A631BAB47}"/>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3D4499E1-4E10-4FB7-91D0-7619B8C30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6DBC7-4D3D-4315-B175-EB102148256E}"/>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357831294"/>
      </p:ext>
    </p:extLst>
  </p:cSld>
  <p:clrMapOvr>
    <a:masterClrMapping/>
  </p:clrMapOvr>
  <p:transition spd="slow" advTm="6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BB89-78E8-4F4F-BA4E-A1FD7B6CB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9C63A-6DBC-4812-9DD8-4BDCB39B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1C1D3-A08F-4F77-A8CD-98ED196620DB}"/>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F40F4089-6AB8-4929-BB7D-2E2832432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A7DFB-1B66-4669-A882-9C63F40AB5F8}"/>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3820105060"/>
      </p:ext>
    </p:extLst>
  </p:cSld>
  <p:clrMapOvr>
    <a:masterClrMapping/>
  </p:clrMapOvr>
  <p:transition spd="slow" advTm="6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C464-F81E-432A-A003-88CD9EA19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EF202-26D7-45FB-9BCB-B3921F6C38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FC28B3-DF28-469D-A61E-FB785AA06379}"/>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0BAC0AD7-51C1-4482-AC02-7F0E9982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DCA6-41D7-4299-B551-3C0DAD8EF1F1}"/>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53326129"/>
      </p:ext>
    </p:extLst>
  </p:cSld>
  <p:clrMapOvr>
    <a:masterClrMapping/>
  </p:clrMapOvr>
  <p:transition spd="slow" advTm="6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2D26-2D87-4449-A4EB-DA477D0A3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5F4D9-F67A-442D-B070-2E8E7B9FD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54CBDC-BDC5-476F-AED2-B7442CCB7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8C5F83-B1DE-44AC-B449-4798D599E497}"/>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A82576E0-B3D7-48F8-A970-9FD8C9534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C119-9C92-46BF-B9F3-F7F672C6D4DD}"/>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4251833200"/>
      </p:ext>
    </p:extLst>
  </p:cSld>
  <p:clrMapOvr>
    <a:masterClrMapping/>
  </p:clrMapOvr>
  <p:transition spd="slow" advTm="6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DFA6-7ADD-4793-8A8E-85525E4427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63796-4CB0-486D-B923-6008A015C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F2758-0F20-4F43-896E-0A6BA69A27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8AA97-A392-4757-B428-1386D65C0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0CF18-A627-45B3-898F-D8FB04FFA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C8432-3CFC-4BB5-8522-0A12393EE0ED}"/>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8" name="Footer Placeholder 7">
            <a:extLst>
              <a:ext uri="{FF2B5EF4-FFF2-40B4-BE49-F238E27FC236}">
                <a16:creationId xmlns:a16="http://schemas.microsoft.com/office/drawing/2014/main" id="{AF05BD87-46BA-44D2-B508-DBEDF27451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9B233D-9557-496B-AA05-25EC93F2007A}"/>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518131725"/>
      </p:ext>
    </p:extLst>
  </p:cSld>
  <p:clrMapOvr>
    <a:masterClrMapping/>
  </p:clrMapOvr>
  <p:transition spd="slow" advTm="6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6205-22CC-46A7-A6CD-6FFF3896C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BB3083-2CCD-476D-B988-F3705300EB25}"/>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4" name="Footer Placeholder 3">
            <a:extLst>
              <a:ext uri="{FF2B5EF4-FFF2-40B4-BE49-F238E27FC236}">
                <a16:creationId xmlns:a16="http://schemas.microsoft.com/office/drawing/2014/main" id="{13CDAE46-7B0D-4860-A0D4-3619B56187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A1D64D-B141-48D4-9272-29EE80AC0D96}"/>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768407531"/>
      </p:ext>
    </p:extLst>
  </p:cSld>
  <p:clrMapOvr>
    <a:masterClrMapping/>
  </p:clrMapOvr>
  <p:transition spd="slow" advTm="6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77A60-2E93-48C3-9285-825E8BF183BC}"/>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3" name="Footer Placeholder 2">
            <a:extLst>
              <a:ext uri="{FF2B5EF4-FFF2-40B4-BE49-F238E27FC236}">
                <a16:creationId xmlns:a16="http://schemas.microsoft.com/office/drawing/2014/main" id="{025CA864-8343-4106-BC8F-CE48D20E9B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E086D-C7AD-4243-9583-807DC5D1688F}"/>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1734629790"/>
      </p:ext>
    </p:extLst>
  </p:cSld>
  <p:clrMapOvr>
    <a:masterClrMapping/>
  </p:clrMapOvr>
  <p:transition spd="slow" advTm="6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7D98-B3D0-4039-838D-BB8EE66EB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750290-A7DE-4222-AAC6-E913606F3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0EB9E-F1E1-4BD2-997F-C3EEED381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0E32B-D498-4322-8835-3ADD8C44C094}"/>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0B600AF3-4230-49A4-8D35-797A8C722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DACE5-9242-411E-8D09-E7F8AD2751D6}"/>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4195572890"/>
      </p:ext>
    </p:extLst>
  </p:cSld>
  <p:clrMapOvr>
    <a:masterClrMapping/>
  </p:clrMapOvr>
  <p:transition spd="slow" advTm="6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850C-8C27-4603-897A-34C3FF0236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97F57-4844-43CC-8BB7-FFBADDA98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6B5C0-8A1C-4B0B-8F5E-4D5974DD1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1599D-6BCD-42DE-A1CF-C526D1E19C2E}"/>
              </a:ext>
            </a:extLst>
          </p:cNvPr>
          <p:cNvSpPr>
            <a:spLocks noGrp="1"/>
          </p:cNvSpPr>
          <p:nvPr>
            <p:ph type="dt" sz="half" idx="10"/>
          </p:nvPr>
        </p:nvSpPr>
        <p:spPr/>
        <p:txBody>
          <a:bodyPr/>
          <a:lstStyle/>
          <a:p>
            <a:fld id="{7A50CE48-90ED-4EC0-81E7-517B7E4C29AC}" type="datetimeFigureOut">
              <a:rPr lang="en-US" smtClean="0"/>
              <a:t>4/16/2020</a:t>
            </a:fld>
            <a:endParaRPr lang="en-US"/>
          </a:p>
        </p:txBody>
      </p:sp>
      <p:sp>
        <p:nvSpPr>
          <p:cNvPr id="6" name="Footer Placeholder 5">
            <a:extLst>
              <a:ext uri="{FF2B5EF4-FFF2-40B4-BE49-F238E27FC236}">
                <a16:creationId xmlns:a16="http://schemas.microsoft.com/office/drawing/2014/main" id="{BDA09224-AAD7-4D27-A0B4-9AC78474C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18F18-9EFD-46AA-AA67-807F22A4C78C}"/>
              </a:ext>
            </a:extLst>
          </p:cNvPr>
          <p:cNvSpPr>
            <a:spLocks noGrp="1"/>
          </p:cNvSpPr>
          <p:nvPr>
            <p:ph type="sldNum" sz="quarter" idx="12"/>
          </p:nvPr>
        </p:nvSpPr>
        <p:spPr/>
        <p:txBody>
          <a:bodyPr/>
          <a:lstStyle/>
          <a:p>
            <a:fld id="{3424123F-3169-4BC6-A5BB-4AC7F0C9DFB1}" type="slidenum">
              <a:rPr lang="en-US" smtClean="0"/>
              <a:t>‹#›</a:t>
            </a:fld>
            <a:endParaRPr lang="en-US"/>
          </a:p>
        </p:txBody>
      </p:sp>
    </p:spTree>
    <p:extLst>
      <p:ext uri="{BB962C8B-B14F-4D97-AF65-F5344CB8AC3E}">
        <p14:creationId xmlns:p14="http://schemas.microsoft.com/office/powerpoint/2010/main" val="2334097170"/>
      </p:ext>
    </p:extLst>
  </p:cSld>
  <p:clrMapOvr>
    <a:masterClrMapping/>
  </p:clrMapOvr>
  <p:transition spd="slow" advTm="6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81808-8525-42F0-A875-C83E7D3B9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CC7ACF-1109-4206-BDCA-F4532FC3E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A41E9-6283-4222-84DF-8D4E38FC8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0CE48-90ED-4EC0-81E7-517B7E4C29AC}" type="datetimeFigureOut">
              <a:rPr lang="en-US" smtClean="0"/>
              <a:t>4/16/2020</a:t>
            </a:fld>
            <a:endParaRPr lang="en-US"/>
          </a:p>
        </p:txBody>
      </p:sp>
      <p:sp>
        <p:nvSpPr>
          <p:cNvPr id="5" name="Footer Placeholder 4">
            <a:extLst>
              <a:ext uri="{FF2B5EF4-FFF2-40B4-BE49-F238E27FC236}">
                <a16:creationId xmlns:a16="http://schemas.microsoft.com/office/drawing/2014/main" id="{F8177634-569C-4177-8034-ABF2E9F85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377FF1-51FB-4589-BC93-495335513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4123F-3169-4BC6-A5BB-4AC7F0C9DFB1}" type="slidenum">
              <a:rPr lang="en-US" smtClean="0"/>
              <a:t>‹#›</a:t>
            </a:fld>
            <a:endParaRPr lang="en-US"/>
          </a:p>
        </p:txBody>
      </p:sp>
    </p:spTree>
    <p:extLst>
      <p:ext uri="{BB962C8B-B14F-4D97-AF65-F5344CB8AC3E}">
        <p14:creationId xmlns:p14="http://schemas.microsoft.com/office/powerpoint/2010/main" val="3164634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60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emf"/><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hyperlink" Target="https://www.mataverdedecking.com/how-woods-weather-course-registr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F323A5-FB1D-4742-8A1B-AEBDA1709F6F}"/>
              </a:ext>
            </a:extLst>
          </p:cNvPr>
          <p:cNvSpPr>
            <a:spLocks noGrp="1"/>
          </p:cNvSpPr>
          <p:nvPr>
            <p:ph type="ctrTitle"/>
          </p:nvPr>
        </p:nvSpPr>
        <p:spPr>
          <a:xfrm>
            <a:off x="1848465" y="3298722"/>
            <a:ext cx="8495070" cy="1784402"/>
          </a:xfrm>
        </p:spPr>
        <p:txBody>
          <a:bodyPr anchor="b">
            <a:normAutofit/>
          </a:bodyPr>
          <a:lstStyle/>
          <a:p>
            <a:r>
              <a:rPr lang="en-US" sz="3800" b="1" dirty="0">
                <a:solidFill>
                  <a:srgbClr val="FFFFFF"/>
                </a:solidFill>
                <a:latin typeface="Verdana" panose="020B0604030504040204" pitchFamily="34" charset="0"/>
                <a:ea typeface="Verdana" panose="020B0604030504040204" pitchFamily="34" charset="0"/>
              </a:rPr>
              <a:t>How Exterior Hardwood Decking and Siding Weathers</a:t>
            </a:r>
          </a:p>
        </p:txBody>
      </p:sp>
      <p:sp>
        <p:nvSpPr>
          <p:cNvPr id="3" name="Subtitle 2">
            <a:extLst>
              <a:ext uri="{FF2B5EF4-FFF2-40B4-BE49-F238E27FC236}">
                <a16:creationId xmlns:a16="http://schemas.microsoft.com/office/drawing/2014/main" id="{7E67F87C-C4FB-4B7C-AF44-F9CC46E58C4A}"/>
              </a:ext>
            </a:extLst>
          </p:cNvPr>
          <p:cNvSpPr>
            <a:spLocks noGrp="1"/>
          </p:cNvSpPr>
          <p:nvPr>
            <p:ph type="subTitle" idx="1"/>
          </p:nvPr>
        </p:nvSpPr>
        <p:spPr>
          <a:xfrm>
            <a:off x="1848465" y="5258851"/>
            <a:ext cx="8495070" cy="904005"/>
          </a:xfrm>
        </p:spPr>
        <p:txBody>
          <a:bodyPr>
            <a:normAutofit/>
          </a:bodyPr>
          <a:lstStyle/>
          <a:p>
            <a:r>
              <a:rPr lang="en-US">
                <a:solidFill>
                  <a:srgbClr val="FFFFFF"/>
                </a:solidFill>
              </a:rPr>
              <a:t>PROFESSIONAL TRAINING OUTLINE</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497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drawing&#10;&#10;Description automatically generated">
            <a:extLst>
              <a:ext uri="{FF2B5EF4-FFF2-40B4-BE49-F238E27FC236}">
                <a16:creationId xmlns:a16="http://schemas.microsoft.com/office/drawing/2014/main" id="{9E50E58C-81C2-4C79-B74D-B1C8A46A6F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7115" y="1667215"/>
            <a:ext cx="1517772" cy="584246"/>
          </a:xfrm>
          <a:prstGeom prst="rect">
            <a:avLst/>
          </a:prstGeom>
        </p:spPr>
      </p:pic>
      <p:sp>
        <p:nvSpPr>
          <p:cNvPr id="4" name="TextBox 3">
            <a:extLst>
              <a:ext uri="{FF2B5EF4-FFF2-40B4-BE49-F238E27FC236}">
                <a16:creationId xmlns:a16="http://schemas.microsoft.com/office/drawing/2014/main" id="{E848785C-F7FC-445F-874C-D535BFD813E1}"/>
              </a:ext>
            </a:extLst>
          </p:cNvPr>
          <p:cNvSpPr txBox="1"/>
          <p:nvPr/>
        </p:nvSpPr>
        <p:spPr>
          <a:xfrm>
            <a:off x="8723282" y="6357313"/>
            <a:ext cx="3240506" cy="369332"/>
          </a:xfrm>
          <a:prstGeom prst="rect">
            <a:avLst/>
          </a:prstGeom>
          <a:noFill/>
        </p:spPr>
        <p:txBody>
          <a:bodyPr wrap="square" rtlCol="0">
            <a:spAutoFit/>
          </a:bodyPr>
          <a:lstStyle/>
          <a:p>
            <a:pPr>
              <a:spcAft>
                <a:spcPts val="600"/>
              </a:spcAft>
            </a:pPr>
            <a:r>
              <a:rPr lang="en-US" dirty="0">
                <a:solidFill>
                  <a:schemeClr val="bg2">
                    <a:lumMod val="50000"/>
                  </a:schemeClr>
                </a:solidFill>
              </a:rPr>
              <a:t>© 2020 General Woodcraft Inc</a:t>
            </a:r>
            <a:endParaRPr lang="en-US">
              <a:solidFill>
                <a:schemeClr val="bg2">
                  <a:lumMod val="50000"/>
                </a:schemeClr>
              </a:solidFill>
            </a:endParaRPr>
          </a:p>
        </p:txBody>
      </p:sp>
    </p:spTree>
    <p:extLst>
      <p:ext uri="{BB962C8B-B14F-4D97-AF65-F5344CB8AC3E}">
        <p14:creationId xmlns:p14="http://schemas.microsoft.com/office/powerpoint/2010/main" val="2497838127"/>
      </p:ext>
    </p:extLst>
  </p:cSld>
  <p:clrMapOvr>
    <a:masterClrMapping/>
  </p:clrMapOvr>
  <p:transition spd="slow" advTm="6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655321" y="2575033"/>
            <a:ext cx="5284085" cy="3699931"/>
          </a:xfrm>
        </p:spPr>
        <p:txBody>
          <a:bodyPr vert="horz" lIns="91440" tIns="45720" rIns="91440" bIns="45720" rtlCol="0">
            <a:normAutofit fontScale="92500" lnSpcReduction="20000"/>
          </a:bodyPr>
          <a:lstStyle/>
          <a:p>
            <a:pPr marL="0" indent="0" algn="just">
              <a:lnSpc>
                <a:spcPct val="150000"/>
              </a:lnSpc>
              <a:buNone/>
            </a:pPr>
            <a:r>
              <a:rPr lang="en-US" sz="1800" b="1" dirty="0"/>
              <a:t>The low-maintenance option.</a:t>
            </a:r>
          </a:p>
          <a:p>
            <a:pPr marL="0" indent="0" algn="just">
              <a:lnSpc>
                <a:spcPct val="150000"/>
              </a:lnSpc>
              <a:buNone/>
            </a:pPr>
            <a:r>
              <a:rPr lang="en-US" sz="1700" dirty="0"/>
              <a:t>The natural silver-gray patina can be achieved with hardwood decking or siding slowly, over time. This gracefully weathered wood look is a low-maintenance option that occurs naturally with time and exposure. </a:t>
            </a:r>
          </a:p>
          <a:p>
            <a:pPr marL="0" indent="0" algn="just">
              <a:lnSpc>
                <a:spcPct val="150000"/>
              </a:lnSpc>
              <a:buNone/>
            </a:pPr>
            <a:r>
              <a:rPr lang="en-US" sz="1700" dirty="0"/>
              <a:t>How much time? It’s almost impossible to predict but expect that it will take several years. Variables to consider are the amount of weather exposure, orientation, and UV the wood is exposed to.  In general, the more UV exposure and weather, the faster the outdoor woods will ‘silver out’.</a:t>
            </a:r>
          </a:p>
        </p:txBody>
      </p:sp>
      <p:pic>
        <p:nvPicPr>
          <p:cNvPr id="5" name="Picture 4">
            <a:extLst>
              <a:ext uri="{FF2B5EF4-FFF2-40B4-BE49-F238E27FC236}">
                <a16:creationId xmlns:a16="http://schemas.microsoft.com/office/drawing/2014/main" id="{56B56097-2267-4F16-85DF-D5FED69955FA}"/>
              </a:ext>
            </a:extLst>
          </p:cNvPr>
          <p:cNvPicPr/>
          <p:nvPr/>
        </p:nvPicPr>
        <p:blipFill rotWithShape="1">
          <a:blip r:embed="rId2" cstate="screen">
            <a:extLst>
              <a:ext uri="{28A0092B-C50C-407E-A947-70E740481C1C}">
                <a14:useLocalDpi xmlns:a14="http://schemas.microsoft.com/office/drawing/2010/main"/>
              </a:ext>
            </a:extLst>
          </a:blip>
          <a:srcRect b="-1"/>
          <a:stretch/>
        </p:blipFill>
        <p:spPr bwMode="auto">
          <a:xfrm>
            <a:off x="5878849" y="0"/>
            <a:ext cx="6313150" cy="685799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8" name="Title 1">
            <a:extLst>
              <a:ext uri="{FF2B5EF4-FFF2-40B4-BE49-F238E27FC236}">
                <a16:creationId xmlns:a16="http://schemas.microsoft.com/office/drawing/2014/main" id="{EED98D42-7493-47DD-A3FB-B2F771109F3B}"/>
              </a:ext>
            </a:extLst>
          </p:cNvPr>
          <p:cNvSpPr txBox="1">
            <a:spLocks/>
          </p:cNvSpPr>
          <p:nvPr/>
        </p:nvSpPr>
        <p:spPr>
          <a:xfrm>
            <a:off x="655320" y="820738"/>
            <a:ext cx="4672460" cy="169279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latin typeface="Verdana" panose="020B0604030504040204" pitchFamily="34" charset="0"/>
                <a:ea typeface="Verdana" panose="020B0604030504040204" pitchFamily="34" charset="0"/>
              </a:rPr>
              <a:t>What Are My Appearance</a:t>
            </a:r>
            <a:br>
              <a:rPr lang="en-US" sz="3300" dirty="0">
                <a:latin typeface="Verdana" panose="020B0604030504040204" pitchFamily="34" charset="0"/>
                <a:ea typeface="Verdana" panose="020B0604030504040204" pitchFamily="34" charset="0"/>
              </a:rPr>
            </a:br>
            <a:r>
              <a:rPr lang="en-US" sz="3300" dirty="0">
                <a:latin typeface="Verdana" panose="020B0604030504040204" pitchFamily="34" charset="0"/>
                <a:ea typeface="Verdana" panose="020B0604030504040204" pitchFamily="34" charset="0"/>
              </a:rPr>
              <a:t>Options?</a:t>
            </a:r>
            <a:br>
              <a:rPr lang="en-US" sz="3200" b="1" dirty="0">
                <a:latin typeface="Verdana" panose="020B0604030504040204" pitchFamily="34" charset="0"/>
                <a:ea typeface="Verdana" panose="020B0604030504040204" pitchFamily="34" charset="0"/>
              </a:rPr>
            </a:br>
            <a:r>
              <a:rPr lang="en-US" sz="3200" b="1" dirty="0">
                <a:latin typeface="Verdana" panose="020B0604030504040204" pitchFamily="34" charset="0"/>
                <a:ea typeface="Verdana" panose="020B0604030504040204" pitchFamily="34" charset="0"/>
              </a:rPr>
              <a:t> </a:t>
            </a:r>
          </a:p>
        </p:txBody>
      </p:sp>
      <p:sp>
        <p:nvSpPr>
          <p:cNvPr id="6" name="TextBox 5">
            <a:extLst>
              <a:ext uri="{FF2B5EF4-FFF2-40B4-BE49-F238E27FC236}">
                <a16:creationId xmlns:a16="http://schemas.microsoft.com/office/drawing/2014/main" id="{E0AFD0DE-EDED-4369-900D-8C22F526DA33}"/>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712712230"/>
      </p:ext>
    </p:extLst>
  </p:cSld>
  <p:clrMapOvr>
    <a:masterClrMapping/>
  </p:clrMapOvr>
  <p:transition spd="slow" advTm="60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634482" y="623686"/>
            <a:ext cx="5140952" cy="1692794"/>
          </a:xfrm>
        </p:spPr>
        <p:txBody>
          <a:bodyPr vert="horz" lIns="91440" tIns="45720" rIns="91440" bIns="45720" rtlCol="0" anchor="ctr">
            <a:normAutofit/>
          </a:bodyPr>
          <a:lstStyle/>
          <a:p>
            <a:pPr>
              <a:lnSpc>
                <a:spcPct val="100000"/>
              </a:lnSpc>
            </a:pPr>
            <a:r>
              <a:rPr lang="en-US" sz="3200" dirty="0">
                <a:latin typeface="Verdana" panose="020B0604030504040204" pitchFamily="34" charset="0"/>
                <a:ea typeface="Verdana" panose="020B0604030504040204" pitchFamily="34" charset="0"/>
              </a:rPr>
              <a:t>What Are My</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Appearance</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Options?</a:t>
            </a:r>
            <a:endParaRPr lang="en-US" sz="3200" b="1" dirty="0">
              <a:latin typeface="Verdana" panose="020B0604030504040204" pitchFamily="34" charset="0"/>
              <a:ea typeface="Verdana" panose="020B0604030504040204" pitchFamily="34" charset="0"/>
            </a:endParaRPr>
          </a:p>
        </p:txBody>
      </p:sp>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655321" y="2575034"/>
            <a:ext cx="5120113" cy="3462228"/>
          </a:xfrm>
        </p:spPr>
        <p:txBody>
          <a:bodyPr vert="horz" lIns="91440" tIns="45720" rIns="91440" bIns="45720" rtlCol="0">
            <a:normAutofit lnSpcReduction="10000"/>
          </a:bodyPr>
          <a:lstStyle/>
          <a:p>
            <a:pPr marL="0" indent="0" algn="just">
              <a:lnSpc>
                <a:spcPct val="150000"/>
              </a:lnSpc>
              <a:buNone/>
            </a:pPr>
            <a:r>
              <a:rPr lang="en-US" sz="1800" b="1" dirty="0"/>
              <a:t>The “third” option:  Changing your mind later. </a:t>
            </a:r>
          </a:p>
          <a:p>
            <a:pPr marL="0" indent="0" algn="just">
              <a:lnSpc>
                <a:spcPct val="150000"/>
              </a:lnSpc>
              <a:buNone/>
            </a:pPr>
            <a:r>
              <a:rPr lang="en-US" sz="1600" dirty="0"/>
              <a:t>It’s never too late to make a change with high performance exterior hardwoods. If the end consumer changes their mind on appearance preference, or they have lifestyle changes, or they don’t like the maintenance aspect of the ‘like new’ wood look, they can easily let hardwoods mellow naturally to a silvery gray patina as shown in the previous slides. They will only need to maintain the wood with annual cleaning and UV inhibitors.</a:t>
            </a:r>
          </a:p>
        </p:txBody>
      </p:sp>
      <p:pic>
        <p:nvPicPr>
          <p:cNvPr id="6" name="Picture 5">
            <a:extLst>
              <a:ext uri="{FF2B5EF4-FFF2-40B4-BE49-F238E27FC236}">
                <a16:creationId xmlns:a16="http://schemas.microsoft.com/office/drawing/2014/main" id="{C8DFB5CF-F908-4E7C-B989-5C7DF8E32002}"/>
              </a:ext>
            </a:extLst>
          </p:cNvPr>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6C39C6D-778B-428A-8CAD-5763C7748039}"/>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75000"/>
                  </a:schemeClr>
                </a:solidFill>
              </a:rPr>
              <a:t>© 2020 General Woodcraft Inc</a:t>
            </a:r>
          </a:p>
        </p:txBody>
      </p:sp>
    </p:spTree>
    <p:extLst>
      <p:ext uri="{BB962C8B-B14F-4D97-AF65-F5344CB8AC3E}">
        <p14:creationId xmlns:p14="http://schemas.microsoft.com/office/powerpoint/2010/main" val="4060222824"/>
      </p:ext>
    </p:extLst>
  </p:cSld>
  <p:clrMapOvr>
    <a:masterClrMapping/>
  </p:clrMapOvr>
  <p:transition spd="slow" advTm="60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504318" y="494410"/>
            <a:ext cx="5120114" cy="1692794"/>
          </a:xfrm>
        </p:spPr>
        <p:txBody>
          <a:bodyPr vert="horz" lIns="91440" tIns="45720" rIns="91440" bIns="45720" rtlCol="0" anchor="ctr">
            <a:normAutofit/>
          </a:bodyPr>
          <a:lstStyle/>
          <a:p>
            <a:pPr>
              <a:lnSpc>
                <a:spcPct val="100000"/>
              </a:lnSpc>
            </a:pPr>
            <a:r>
              <a:rPr lang="en-US" sz="3200" dirty="0">
                <a:latin typeface="Verdana" panose="020B0604030504040204" pitchFamily="34" charset="0"/>
                <a:ea typeface="Verdana" panose="020B0604030504040204" pitchFamily="34" charset="0"/>
              </a:rPr>
              <a:t>How The Look of</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Wood Changes In The First Few Years</a:t>
            </a:r>
          </a:p>
        </p:txBody>
      </p:sp>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lgn="just">
              <a:lnSpc>
                <a:spcPct val="150000"/>
              </a:lnSpc>
              <a:buNone/>
            </a:pPr>
            <a:r>
              <a:rPr lang="en-US" sz="1800" b="1" dirty="0"/>
              <a:t>Year 1</a:t>
            </a:r>
          </a:p>
          <a:p>
            <a:pPr marL="0" indent="0" algn="just">
              <a:lnSpc>
                <a:spcPct val="150000"/>
              </a:lnSpc>
              <a:buNone/>
            </a:pPr>
            <a:r>
              <a:rPr lang="en-US" sz="1600" dirty="0"/>
              <a:t>As the sun and weather bleach the hardwood decking or siding the tannins (natural tints in the wood) will begin to change chemically.</a:t>
            </a:r>
          </a:p>
          <a:p>
            <a:pPr marL="0" indent="0" algn="just">
              <a:lnSpc>
                <a:spcPct val="150000"/>
              </a:lnSpc>
              <a:buNone/>
            </a:pPr>
            <a:r>
              <a:rPr lang="en-US" sz="1600" dirty="0"/>
              <a:t>The wood will begin to lighten up in color, usually in the first year or two.</a:t>
            </a:r>
          </a:p>
        </p:txBody>
      </p:sp>
      <p:pic>
        <p:nvPicPr>
          <p:cNvPr id="7" name="Picture 6" descr="A picture containing building, outdoor, wooden, bench&#10;&#10;Description automatically generated">
            <a:extLst>
              <a:ext uri="{FF2B5EF4-FFF2-40B4-BE49-F238E27FC236}">
                <a16:creationId xmlns:a16="http://schemas.microsoft.com/office/drawing/2014/main" id="{C10176A5-B008-4044-9E88-A26FA271B1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E43E8177-EFA7-46F1-A088-B58D6B1E21DF}"/>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409377304"/>
      </p:ext>
    </p:extLst>
  </p:cSld>
  <p:clrMapOvr>
    <a:masterClrMapping/>
  </p:clrMapOvr>
  <p:transition spd="slow" advTm="60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ird standing in front of a building&#10;&#10;Description automatically generated">
            <a:extLst>
              <a:ext uri="{FF2B5EF4-FFF2-40B4-BE49-F238E27FC236}">
                <a16:creationId xmlns:a16="http://schemas.microsoft.com/office/drawing/2014/main" id="{3659DD8B-D47F-427C-BF49-ECAC553B6B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
          <a:stretch/>
        </p:blipFill>
        <p:spPr>
          <a:xfrm>
            <a:off x="4883024" y="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6" name="Picture 15" descr="A row of houses&#10;&#10;Description automatically generated">
            <a:extLst>
              <a:ext uri="{FF2B5EF4-FFF2-40B4-BE49-F238E27FC236}">
                <a16:creationId xmlns:a16="http://schemas.microsoft.com/office/drawing/2014/main" id="{D62C0DF6-47ED-4D6E-BBA1-FE67F9959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3025" y="3462164"/>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2" name="Freeform: Shape 7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448056" y="859536"/>
            <a:ext cx="4832802" cy="1243584"/>
          </a:xfrm>
        </p:spPr>
        <p:txBody>
          <a:bodyPr vert="horz" lIns="91440" tIns="45720" rIns="91440" bIns="45720" rtlCol="0" anchor="ctr">
            <a:noAutofit/>
          </a:bodyPr>
          <a:lstStyle/>
          <a:p>
            <a:r>
              <a:rPr lang="en-US" sz="3200" dirty="0">
                <a:latin typeface="Verdana" panose="020B0604030504040204" pitchFamily="34" charset="0"/>
                <a:ea typeface="Verdana" panose="020B0604030504040204" pitchFamily="34" charset="0"/>
              </a:rPr>
              <a:t>How The Look of</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Wood Changes In The First Few Years</a:t>
            </a:r>
            <a:endParaRPr lang="en-US" sz="3200" kern="1200" dirty="0">
              <a:solidFill>
                <a:schemeClr val="tx1"/>
              </a:solidFill>
              <a:latin typeface="+mj-lt"/>
              <a:ea typeface="+mj-ea"/>
              <a:cs typeface="+mj-cs"/>
            </a:endParaRPr>
          </a:p>
        </p:txBody>
      </p:sp>
      <p:sp>
        <p:nvSpPr>
          <p:cNvPr id="76" name="Rectangle 7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8" name="Rectangle 7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448056" y="2512611"/>
            <a:ext cx="4832803" cy="3664351"/>
          </a:xfrm>
        </p:spPr>
        <p:txBody>
          <a:bodyPr vert="horz" lIns="91440" tIns="45720" rIns="91440" bIns="45720" rtlCol="0">
            <a:normAutofit/>
          </a:bodyPr>
          <a:lstStyle/>
          <a:p>
            <a:pPr marL="0" indent="0" algn="just">
              <a:buNone/>
            </a:pPr>
            <a:r>
              <a:rPr lang="en-US" sz="1800" b="1" dirty="0"/>
              <a:t>Years 2 to 3</a:t>
            </a:r>
          </a:p>
          <a:p>
            <a:pPr marL="0" indent="0" algn="just">
              <a:lnSpc>
                <a:spcPct val="150000"/>
              </a:lnSpc>
              <a:buNone/>
            </a:pPr>
            <a:r>
              <a:rPr lang="en-US" sz="1600" dirty="0"/>
              <a:t>With continued exposure to the elements, the colors will continue to fade naturally.</a:t>
            </a:r>
          </a:p>
          <a:p>
            <a:pPr marL="0" indent="0" algn="just">
              <a:lnSpc>
                <a:spcPct val="150000"/>
              </a:lnSpc>
              <a:buNone/>
            </a:pPr>
            <a:r>
              <a:rPr lang="en-US" sz="1600" dirty="0"/>
              <a:t>Horizontal surfaces (like decking and rail caps), fade much faster than vertical surfaces, like siding and fascia boards.</a:t>
            </a:r>
          </a:p>
          <a:p>
            <a:pPr marL="0" indent="0">
              <a:buNone/>
            </a:pPr>
            <a:endParaRPr lang="en-US" sz="1300" dirty="0"/>
          </a:p>
        </p:txBody>
      </p:sp>
      <p:sp>
        <p:nvSpPr>
          <p:cNvPr id="6" name="Rectangle 5">
            <a:extLst>
              <a:ext uri="{FF2B5EF4-FFF2-40B4-BE49-F238E27FC236}">
                <a16:creationId xmlns:a16="http://schemas.microsoft.com/office/drawing/2014/main" id="{E868B6C9-3424-4F44-8CDB-5FAC80F497C6}"/>
              </a:ext>
            </a:extLst>
          </p:cNvPr>
          <p:cNvSpPr/>
          <p:nvPr/>
        </p:nvSpPr>
        <p:spPr>
          <a:xfrm>
            <a:off x="0" y="998290"/>
            <a:ext cx="128016" cy="96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4B9258-8261-4FC8-BF8B-6C3059F93666}"/>
              </a:ext>
            </a:extLst>
          </p:cNvPr>
          <p:cNvSpPr txBox="1"/>
          <p:nvPr/>
        </p:nvSpPr>
        <p:spPr>
          <a:xfrm>
            <a:off x="4091703" y="218938"/>
            <a:ext cx="7024381" cy="646331"/>
          </a:xfrm>
          <a:prstGeom prst="rect">
            <a:avLst/>
          </a:prstGeom>
          <a:noFill/>
        </p:spPr>
        <p:txBody>
          <a:bodyPr wrap="square" rtlCol="0">
            <a:spAutoFit/>
          </a:bodyPr>
          <a:lstStyle/>
          <a:p>
            <a:pPr algn="ctr"/>
            <a:r>
              <a:rPr lang="en-US" i="1" dirty="0">
                <a:solidFill>
                  <a:schemeClr val="bg1"/>
                </a:solidFill>
              </a:rPr>
              <a:t>Sandy Hook School, 2 months after installation</a:t>
            </a:r>
          </a:p>
          <a:p>
            <a:pPr algn="ctr"/>
            <a:r>
              <a:rPr lang="en-US" i="1" dirty="0">
                <a:solidFill>
                  <a:schemeClr val="bg1"/>
                </a:solidFill>
              </a:rPr>
              <a:t>(high density hardwood sidings)</a:t>
            </a:r>
          </a:p>
        </p:txBody>
      </p:sp>
      <p:sp>
        <p:nvSpPr>
          <p:cNvPr id="8" name="TextBox 7">
            <a:extLst>
              <a:ext uri="{FF2B5EF4-FFF2-40B4-BE49-F238E27FC236}">
                <a16:creationId xmlns:a16="http://schemas.microsoft.com/office/drawing/2014/main" id="{338FAA4E-17D4-44B6-A245-5D446567D1A8}"/>
              </a:ext>
            </a:extLst>
          </p:cNvPr>
          <p:cNvSpPr txBox="1"/>
          <p:nvPr/>
        </p:nvSpPr>
        <p:spPr>
          <a:xfrm>
            <a:off x="7548581" y="4153173"/>
            <a:ext cx="5091474" cy="923330"/>
          </a:xfrm>
          <a:prstGeom prst="rect">
            <a:avLst/>
          </a:prstGeom>
          <a:noFill/>
        </p:spPr>
        <p:txBody>
          <a:bodyPr wrap="square" rtlCol="0">
            <a:spAutoFit/>
          </a:bodyPr>
          <a:lstStyle/>
          <a:p>
            <a:pPr algn="ctr"/>
            <a:r>
              <a:rPr lang="en-US" i="1" dirty="0">
                <a:solidFill>
                  <a:schemeClr val="bg2">
                    <a:lumMod val="10000"/>
                  </a:schemeClr>
                </a:solidFill>
              </a:rPr>
              <a:t>Sandy Hook School  after 2 years </a:t>
            </a:r>
          </a:p>
          <a:p>
            <a:pPr algn="ctr"/>
            <a:r>
              <a:rPr lang="en-US" i="1" dirty="0">
                <a:solidFill>
                  <a:schemeClr val="bg2">
                    <a:lumMod val="10000"/>
                  </a:schemeClr>
                </a:solidFill>
              </a:rPr>
              <a:t>of Connecticut weather exposure</a:t>
            </a:r>
          </a:p>
          <a:p>
            <a:endParaRPr lang="en-US" dirty="0"/>
          </a:p>
        </p:txBody>
      </p:sp>
      <p:sp>
        <p:nvSpPr>
          <p:cNvPr id="17" name="TextBox 16">
            <a:extLst>
              <a:ext uri="{FF2B5EF4-FFF2-40B4-BE49-F238E27FC236}">
                <a16:creationId xmlns:a16="http://schemas.microsoft.com/office/drawing/2014/main" id="{5840935E-C44C-4676-B109-17EF43632FD7}"/>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514693093"/>
      </p:ext>
    </p:extLst>
  </p:cSld>
  <p:clrMapOvr>
    <a:masterClrMapping/>
  </p:clrMapOvr>
  <p:transition spd="slow" advTm="60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arge brick building&#10;&#10;Description automatically generated">
            <a:extLst>
              <a:ext uri="{FF2B5EF4-FFF2-40B4-BE49-F238E27FC236}">
                <a16:creationId xmlns:a16="http://schemas.microsoft.com/office/drawing/2014/main" id="{EEA7BE92-E1B0-4968-B197-92B68FD6C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5" name="Freeform: Shape 2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448056" y="859536"/>
            <a:ext cx="4832802" cy="1243584"/>
          </a:xfrm>
        </p:spPr>
        <p:txBody>
          <a:bodyPr vert="horz" lIns="91440" tIns="45720" rIns="91440" bIns="45720" rtlCol="0" anchor="ctr">
            <a:noAutofit/>
          </a:bodyPr>
          <a:lstStyle/>
          <a:p>
            <a:r>
              <a:rPr lang="en-US" sz="3200" kern="1200" dirty="0">
                <a:solidFill>
                  <a:schemeClr val="tx1"/>
                </a:solidFill>
                <a:latin typeface="Verdana" panose="020B0604030504040204" pitchFamily="34" charset="0"/>
                <a:ea typeface="Verdana" panose="020B0604030504040204" pitchFamily="34" charset="0"/>
              </a:rPr>
              <a:t>How The Look of</a:t>
            </a:r>
            <a:br>
              <a:rPr lang="en-US" sz="3200" kern="1200" dirty="0">
                <a:solidFill>
                  <a:schemeClr val="tx1"/>
                </a:solidFill>
                <a:latin typeface="Verdana" panose="020B0604030504040204" pitchFamily="34" charset="0"/>
                <a:ea typeface="Verdana" panose="020B0604030504040204" pitchFamily="34" charset="0"/>
              </a:rPr>
            </a:br>
            <a:r>
              <a:rPr lang="en-US" sz="3200" kern="1200" dirty="0">
                <a:solidFill>
                  <a:schemeClr val="tx1"/>
                </a:solidFill>
                <a:latin typeface="Verdana" panose="020B0604030504040204" pitchFamily="34" charset="0"/>
                <a:ea typeface="Verdana" panose="020B0604030504040204" pitchFamily="34" charset="0"/>
              </a:rPr>
              <a:t>Wood Changes In The First Few Years</a:t>
            </a:r>
          </a:p>
        </p:txBody>
      </p:sp>
      <p:sp>
        <p:nvSpPr>
          <p:cNvPr id="29" name="Rectangle 2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448056" y="2512611"/>
            <a:ext cx="4832803" cy="3664351"/>
          </a:xfrm>
        </p:spPr>
        <p:txBody>
          <a:bodyPr vert="horz" lIns="91440" tIns="45720" rIns="91440" bIns="45720" rtlCol="0">
            <a:normAutofit/>
          </a:bodyPr>
          <a:lstStyle/>
          <a:p>
            <a:pPr marL="0" indent="0" algn="just">
              <a:buNone/>
            </a:pPr>
            <a:r>
              <a:rPr lang="en-US" sz="1800" b="1" dirty="0"/>
              <a:t>Year 3 and beyond…</a:t>
            </a:r>
          </a:p>
          <a:p>
            <a:pPr marL="0" indent="0" algn="just">
              <a:buNone/>
            </a:pPr>
            <a:endParaRPr lang="en-US" sz="1800" b="1" dirty="0"/>
          </a:p>
          <a:p>
            <a:pPr marL="0" indent="0" algn="just">
              <a:lnSpc>
                <a:spcPct val="150000"/>
              </a:lnSpc>
              <a:buNone/>
            </a:pPr>
            <a:r>
              <a:rPr lang="en-US" sz="1400" b="1" dirty="0"/>
              <a:t>The choice is yours.</a:t>
            </a:r>
          </a:p>
          <a:p>
            <a:pPr marL="0" indent="0" algn="just">
              <a:lnSpc>
                <a:spcPct val="150000"/>
              </a:lnSpc>
              <a:buNone/>
            </a:pPr>
            <a:r>
              <a:rPr lang="en-US" sz="1600" dirty="0"/>
              <a:t>You can continue to  refinish to maintain the same appearance of the wood throughout its life.</a:t>
            </a:r>
          </a:p>
          <a:p>
            <a:pPr marL="0" indent="0" algn="just">
              <a:lnSpc>
                <a:spcPct val="150000"/>
              </a:lnSpc>
              <a:buNone/>
            </a:pPr>
            <a:r>
              <a:rPr lang="en-US" sz="1600" dirty="0"/>
              <a:t>Or, you can stop refinishing and only maintain the wood with annual cleaning and UV inhibitors, which allows the wood to weather naturally over time. </a:t>
            </a:r>
          </a:p>
          <a:p>
            <a:pPr marL="0"/>
            <a:endParaRPr lang="en-US" sz="2000" dirty="0"/>
          </a:p>
        </p:txBody>
      </p:sp>
      <p:sp>
        <p:nvSpPr>
          <p:cNvPr id="6" name="Rectangle 5">
            <a:extLst>
              <a:ext uri="{FF2B5EF4-FFF2-40B4-BE49-F238E27FC236}">
                <a16:creationId xmlns:a16="http://schemas.microsoft.com/office/drawing/2014/main" id="{E868B6C9-3424-4F44-8CDB-5FAC80F497C6}"/>
              </a:ext>
            </a:extLst>
          </p:cNvPr>
          <p:cNvSpPr/>
          <p:nvPr/>
        </p:nvSpPr>
        <p:spPr>
          <a:xfrm>
            <a:off x="0" y="998290"/>
            <a:ext cx="128016" cy="96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outdoor, orange, table, snow&#10;&#10;Description automatically generated">
            <a:extLst>
              <a:ext uri="{FF2B5EF4-FFF2-40B4-BE49-F238E27FC236}">
                <a16:creationId xmlns:a16="http://schemas.microsoft.com/office/drawing/2014/main" id="{F588244B-BE26-41A1-A2A4-5B6E01FB6D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860709" y="-1"/>
            <a:ext cx="7331291" cy="3375153"/>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4" name="Rectangle 3">
            <a:extLst>
              <a:ext uri="{FF2B5EF4-FFF2-40B4-BE49-F238E27FC236}">
                <a16:creationId xmlns:a16="http://schemas.microsoft.com/office/drawing/2014/main" id="{3CF78339-076C-4BA1-A42A-32F8B178133A}"/>
              </a:ext>
            </a:extLst>
          </p:cNvPr>
          <p:cNvSpPr/>
          <p:nvPr/>
        </p:nvSpPr>
        <p:spPr>
          <a:xfrm>
            <a:off x="5382844" y="211552"/>
            <a:ext cx="3373937" cy="646331"/>
          </a:xfrm>
          <a:prstGeom prst="rect">
            <a:avLst/>
          </a:prstGeom>
        </p:spPr>
        <p:txBody>
          <a:bodyPr wrap="none">
            <a:spAutoFit/>
          </a:bodyPr>
          <a:lstStyle/>
          <a:p>
            <a:pPr algn="ctr"/>
            <a:r>
              <a:rPr lang="en-US" i="1" dirty="0">
                <a:solidFill>
                  <a:schemeClr val="bg1"/>
                </a:solidFill>
              </a:rPr>
              <a:t>Ipe siding at Weeksville Center, NY</a:t>
            </a:r>
          </a:p>
          <a:p>
            <a:pPr algn="ctr"/>
            <a:r>
              <a:rPr lang="en-US" i="1" dirty="0">
                <a:solidFill>
                  <a:schemeClr val="bg1"/>
                </a:solidFill>
              </a:rPr>
              <a:t> (during initial installation)</a:t>
            </a:r>
          </a:p>
        </p:txBody>
      </p:sp>
      <p:sp>
        <p:nvSpPr>
          <p:cNvPr id="9" name="TextBox 8">
            <a:extLst>
              <a:ext uri="{FF2B5EF4-FFF2-40B4-BE49-F238E27FC236}">
                <a16:creationId xmlns:a16="http://schemas.microsoft.com/office/drawing/2014/main" id="{6F72A979-031C-48D9-8A4A-BFE13F6B4EBD}"/>
              </a:ext>
            </a:extLst>
          </p:cNvPr>
          <p:cNvSpPr txBox="1"/>
          <p:nvPr/>
        </p:nvSpPr>
        <p:spPr>
          <a:xfrm>
            <a:off x="5533160" y="3710456"/>
            <a:ext cx="4630723" cy="923330"/>
          </a:xfrm>
          <a:prstGeom prst="rect">
            <a:avLst/>
          </a:prstGeom>
          <a:noFill/>
        </p:spPr>
        <p:txBody>
          <a:bodyPr wrap="square" rtlCol="0">
            <a:spAutoFit/>
          </a:bodyPr>
          <a:lstStyle/>
          <a:p>
            <a:pPr algn="ctr"/>
            <a:r>
              <a:rPr lang="en-US" i="1" dirty="0">
                <a:solidFill>
                  <a:schemeClr val="bg1"/>
                </a:solidFill>
              </a:rPr>
              <a:t>Ipe siding at Weeksville Center, NY</a:t>
            </a:r>
          </a:p>
          <a:p>
            <a:pPr algn="ctr"/>
            <a:r>
              <a:rPr lang="en-US" i="1" dirty="0">
                <a:solidFill>
                  <a:schemeClr val="bg1"/>
                </a:solidFill>
              </a:rPr>
              <a:t>after 3-1/2 years  </a:t>
            </a:r>
          </a:p>
          <a:p>
            <a:endParaRPr lang="en-US" dirty="0"/>
          </a:p>
        </p:txBody>
      </p:sp>
      <p:sp>
        <p:nvSpPr>
          <p:cNvPr id="15" name="TextBox 14">
            <a:extLst>
              <a:ext uri="{FF2B5EF4-FFF2-40B4-BE49-F238E27FC236}">
                <a16:creationId xmlns:a16="http://schemas.microsoft.com/office/drawing/2014/main" id="{7AB0BC57-D796-451E-8522-1274BCF4ADC5}"/>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255483002"/>
      </p:ext>
    </p:extLst>
  </p:cSld>
  <p:clrMapOvr>
    <a:masterClrMapping/>
  </p:clrMapOvr>
  <p:transition spd="slow" advTm="60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528F399-C8AC-4CB4-BC82-FAFDE4FCF343}"/>
              </a:ext>
            </a:extLst>
          </p:cNvPr>
          <p:cNvSpPr>
            <a:spLocks noGrp="1"/>
          </p:cNvSpPr>
          <p:nvPr>
            <p:ph type="title"/>
          </p:nvPr>
        </p:nvSpPr>
        <p:spPr>
          <a:xfrm>
            <a:off x="1197864" y="901283"/>
            <a:ext cx="4898135" cy="1346693"/>
          </a:xfrm>
        </p:spPr>
        <p:txBody>
          <a:bodyPr vert="horz" lIns="91440" tIns="45720" rIns="91440" bIns="45720" rtlCol="0" anchor="ctr">
            <a:normAutofit/>
          </a:bodyPr>
          <a:lstStyle/>
          <a:p>
            <a:r>
              <a:rPr lang="en-US" sz="3200" kern="1200" dirty="0">
                <a:solidFill>
                  <a:schemeClr val="tx1"/>
                </a:solidFill>
                <a:latin typeface="Verdana" panose="020B0604030504040204" pitchFamily="34" charset="0"/>
                <a:ea typeface="Verdana" panose="020B0604030504040204" pitchFamily="34" charset="0"/>
              </a:rPr>
              <a:t>How High-Density Woods Weather</a:t>
            </a:r>
          </a:p>
        </p:txBody>
      </p:sp>
      <p:sp>
        <p:nvSpPr>
          <p:cNvPr id="64" name="Rectangle 63">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97864" y="2408844"/>
            <a:ext cx="4596446" cy="3635340"/>
          </a:xfrm>
        </p:spPr>
        <p:txBody>
          <a:bodyPr vert="horz" lIns="91440" tIns="45720" rIns="91440" bIns="45720" rtlCol="0">
            <a:normAutofit/>
          </a:bodyPr>
          <a:lstStyle/>
          <a:p>
            <a:pPr marL="0" algn="just"/>
            <a:r>
              <a:rPr lang="en-US" sz="2000" dirty="0"/>
              <a:t>Different hardwoods start out with different colors when they are new.</a:t>
            </a:r>
          </a:p>
          <a:p>
            <a:pPr marL="0" algn="just"/>
            <a:r>
              <a:rPr lang="en-US" sz="2000" dirty="0"/>
              <a:t>When allowed to weather naturally though, nearly all exterior high-density hardwoods will weather out to a very similar silvery gray patina over time.</a:t>
            </a:r>
          </a:p>
          <a:p>
            <a:pPr marL="0" indent="0" algn="just">
              <a:buNone/>
            </a:pPr>
            <a:r>
              <a:rPr lang="en-US" sz="2000" i="1" dirty="0"/>
              <a:t>The next few slides will break down each type of hardwood and their color changes.</a:t>
            </a:r>
          </a:p>
          <a:p>
            <a:pPr marL="0" indent="0">
              <a:buNone/>
            </a:pPr>
            <a:endParaRPr lang="en-US" sz="2000" dirty="0"/>
          </a:p>
        </p:txBody>
      </p:sp>
      <p:pic>
        <p:nvPicPr>
          <p:cNvPr id="13" name="Picture 12">
            <a:extLst>
              <a:ext uri="{FF2B5EF4-FFF2-40B4-BE49-F238E27FC236}">
                <a16:creationId xmlns:a16="http://schemas.microsoft.com/office/drawing/2014/main" id="{A38C0FB0-E37D-4D0B-A3A1-BDB97C09D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4531" y="795153"/>
            <a:ext cx="5761057" cy="5071109"/>
          </a:xfrm>
          <a:prstGeom prst="rect">
            <a:avLst/>
          </a:prstGeom>
          <a:effectLst>
            <a:outerShdw blurRad="406400" dist="317500" dir="5400000" sx="89000" sy="89000" rotWithShape="0">
              <a:prstClr val="black">
                <a:alpha val="15000"/>
              </a:prstClr>
            </a:outerShdw>
          </a:effectLst>
        </p:spPr>
      </p:pic>
      <p:sp>
        <p:nvSpPr>
          <p:cNvPr id="10" name="TextBox 9">
            <a:extLst>
              <a:ext uri="{FF2B5EF4-FFF2-40B4-BE49-F238E27FC236}">
                <a16:creationId xmlns:a16="http://schemas.microsoft.com/office/drawing/2014/main" id="{C78CAF8B-ADF9-4D88-9E3A-8DEA3BFE6D18}"/>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632391976"/>
      </p:ext>
    </p:extLst>
  </p:cSld>
  <p:clrMapOvr>
    <a:masterClrMapping/>
  </p:clrMapOvr>
  <p:transition spd="slow" advTm="60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1197864" y="891540"/>
            <a:ext cx="4898135" cy="1360340"/>
          </a:xfrm>
        </p:spPr>
        <p:txBody>
          <a:bodyPr vert="horz" lIns="91440" tIns="45720" rIns="91440" bIns="45720" rtlCol="0" anchor="ctr">
            <a:noAutofit/>
          </a:bodyPr>
          <a:lstStyle/>
          <a:p>
            <a:pPr>
              <a:lnSpc>
                <a:spcPct val="100000"/>
              </a:lnSpc>
            </a:pPr>
            <a:r>
              <a:rPr lang="en-US" sz="3200" dirty="0">
                <a:latin typeface="Verdana" panose="020B0604030504040204" pitchFamily="34" charset="0"/>
                <a:ea typeface="Verdana" panose="020B0604030504040204" pitchFamily="34" charset="0"/>
              </a:rPr>
              <a:t>How Do High-Density Hardwoods Weather?</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IPE</a:t>
            </a:r>
          </a:p>
        </p:txBody>
      </p:sp>
      <p:sp>
        <p:nvSpPr>
          <p:cNvPr id="59" name="Rectangle 58">
            <a:extLst>
              <a:ext uri="{FF2B5EF4-FFF2-40B4-BE49-F238E27FC236}">
                <a16:creationId xmlns:a16="http://schemas.microsoft.com/office/drawing/2014/main" id="{32B55C8B-67FA-4A4B-8390-0AB46D3E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97864" y="2532007"/>
            <a:ext cx="4878978" cy="3631436"/>
          </a:xfrm>
        </p:spPr>
        <p:txBody>
          <a:bodyPr vert="horz" lIns="91440" tIns="45720" rIns="91440" bIns="45720" rtlCol="0">
            <a:normAutofit/>
          </a:bodyPr>
          <a:lstStyle/>
          <a:p>
            <a:pPr marL="0" algn="just">
              <a:lnSpc>
                <a:spcPct val="150000"/>
              </a:lnSpc>
            </a:pPr>
            <a:r>
              <a:rPr lang="en-US" sz="2000" dirty="0"/>
              <a:t>Ipe hardwood starts out as olive to light brown to nearly black colors when it is new.</a:t>
            </a:r>
          </a:p>
          <a:p>
            <a:pPr marL="0" algn="just">
              <a:lnSpc>
                <a:spcPct val="150000"/>
              </a:lnSpc>
            </a:pPr>
            <a:r>
              <a:rPr lang="en-US" sz="2000" dirty="0"/>
              <a:t>Ipe decking or siding will age nicely to a gray patina.  Because Ipe is a high-density exterior hardwood, it will remain highly durable for decades.</a:t>
            </a:r>
          </a:p>
        </p:txBody>
      </p:sp>
      <p:pic>
        <p:nvPicPr>
          <p:cNvPr id="8" name="Picture 7" descr="A large brick building&#10;&#10;Description automatically generated">
            <a:extLst>
              <a:ext uri="{FF2B5EF4-FFF2-40B4-BE49-F238E27FC236}">
                <a16:creationId xmlns:a16="http://schemas.microsoft.com/office/drawing/2014/main" id="{23F35225-20E0-4779-8FE8-DCC36D73B7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97368" y="444817"/>
            <a:ext cx="2086108" cy="1574217"/>
          </a:xfrm>
          <a:prstGeom prst="rect">
            <a:avLst/>
          </a:prstGeom>
          <a:effectLst>
            <a:outerShdw blurRad="406400" dist="317500" dir="5400000" sx="89000" sy="89000" rotWithShape="0">
              <a:prstClr val="black">
                <a:alpha val="15000"/>
              </a:prstClr>
            </a:outerShdw>
          </a:effectLst>
        </p:spPr>
      </p:pic>
      <p:pic>
        <p:nvPicPr>
          <p:cNvPr id="5" name="Picture 4">
            <a:extLst>
              <a:ext uri="{FF2B5EF4-FFF2-40B4-BE49-F238E27FC236}">
                <a16:creationId xmlns:a16="http://schemas.microsoft.com/office/drawing/2014/main" id="{B755275B-1BFD-40D8-A68C-D49A5FC737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7235" y="499654"/>
            <a:ext cx="1767577" cy="4969231"/>
          </a:xfrm>
          <a:prstGeom prst="rect">
            <a:avLst/>
          </a:prstGeom>
          <a:effectLst>
            <a:outerShdw blurRad="406400" dist="317500" dir="5400000" sx="89000" sy="89000" rotWithShape="0">
              <a:prstClr val="black">
                <a:alpha val="15000"/>
              </a:prstClr>
            </a:outerShdw>
          </a:effectLst>
        </p:spPr>
      </p:pic>
      <p:pic>
        <p:nvPicPr>
          <p:cNvPr id="10" name="Picture 9" descr="A bridge over a body of water&#10;&#10;Description automatically generated">
            <a:extLst>
              <a:ext uri="{FF2B5EF4-FFF2-40B4-BE49-F238E27FC236}">
                <a16:creationId xmlns:a16="http://schemas.microsoft.com/office/drawing/2014/main" id="{F1446F7D-C1B3-4AB3-919B-102EBC743617}"/>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8694970" y="2471956"/>
            <a:ext cx="2086108" cy="1067693"/>
          </a:xfrm>
          <a:prstGeom prst="rect">
            <a:avLst/>
          </a:prstGeom>
          <a:effectLst>
            <a:outerShdw blurRad="406400" dist="317500" dir="5400000" sx="89000" sy="89000" rotWithShape="0">
              <a:prstClr val="black">
                <a:alpha val="15000"/>
              </a:prstClr>
            </a:outerShdw>
          </a:effectLst>
        </p:spPr>
      </p:pic>
      <p:pic>
        <p:nvPicPr>
          <p:cNvPr id="9" name="Picture 8">
            <a:extLst>
              <a:ext uri="{FF2B5EF4-FFF2-40B4-BE49-F238E27FC236}">
                <a16:creationId xmlns:a16="http://schemas.microsoft.com/office/drawing/2014/main" id="{1DA358AA-10D2-494B-926D-65850EB5035B}"/>
              </a:ext>
            </a:extLst>
          </p:cNvPr>
          <p:cNvPicPr/>
          <p:nvPr/>
        </p:nvPicPr>
        <p:blipFill>
          <a:blip r:embed="rId5" cstate="screen">
            <a:extLst>
              <a:ext uri="{28A0092B-C50C-407E-A947-70E740481C1C}">
                <a14:useLocalDpi xmlns:a14="http://schemas.microsoft.com/office/drawing/2010/main"/>
              </a:ext>
            </a:extLst>
          </a:blip>
          <a:stretch>
            <a:fillRect/>
          </a:stretch>
        </p:blipFill>
        <p:spPr bwMode="auto">
          <a:xfrm>
            <a:off x="8699765" y="3861071"/>
            <a:ext cx="2081313" cy="1607814"/>
          </a:xfrm>
          <a:prstGeom prst="rect">
            <a:avLst/>
          </a:prstGeom>
          <a:noFill/>
          <a:effectLst>
            <a:outerShdw blurRad="406400" dist="317500" dir="5400000" sx="89000" sy="89000" rotWithShape="0">
              <a:prstClr val="black">
                <a:alpha val="15000"/>
              </a:prstClr>
            </a:outerShdw>
          </a:effectLst>
        </p:spPr>
      </p:pic>
      <p:sp>
        <p:nvSpPr>
          <p:cNvPr id="15" name="TextBox 14">
            <a:extLst>
              <a:ext uri="{FF2B5EF4-FFF2-40B4-BE49-F238E27FC236}">
                <a16:creationId xmlns:a16="http://schemas.microsoft.com/office/drawing/2014/main" id="{2ED8392D-4231-4B05-8F40-0FCF22492E4B}"/>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50106180"/>
      </p:ext>
    </p:extLst>
  </p:cSld>
  <p:clrMapOvr>
    <a:masterClrMapping/>
  </p:clrMapOvr>
  <p:transition spd="slow" advTm="60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1197864" y="891540"/>
            <a:ext cx="4898135" cy="1360340"/>
          </a:xfrm>
        </p:spPr>
        <p:txBody>
          <a:bodyPr vert="horz" lIns="91440" tIns="45720" rIns="91440" bIns="45720" rtlCol="0" anchor="ctr">
            <a:noAutofit/>
          </a:bodyPr>
          <a:lstStyle/>
          <a:p>
            <a:pPr>
              <a:lnSpc>
                <a:spcPct val="100000"/>
              </a:lnSpc>
            </a:pPr>
            <a:r>
              <a:rPr lang="en-US" sz="3200" dirty="0">
                <a:latin typeface="Verdana" panose="020B0604030504040204" pitchFamily="34" charset="0"/>
                <a:ea typeface="Verdana" panose="020B0604030504040204" pitchFamily="34" charset="0"/>
              </a:rPr>
              <a:t>How Do High-Density Hardwoods Weather?</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GARAPA</a:t>
            </a:r>
          </a:p>
        </p:txBody>
      </p:sp>
      <p:sp>
        <p:nvSpPr>
          <p:cNvPr id="59" name="Rectangle 58">
            <a:extLst>
              <a:ext uri="{FF2B5EF4-FFF2-40B4-BE49-F238E27FC236}">
                <a16:creationId xmlns:a16="http://schemas.microsoft.com/office/drawing/2014/main" id="{32B55C8B-67FA-4A4B-8390-0AB46D3E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97864" y="2532007"/>
            <a:ext cx="4498261" cy="3631436"/>
          </a:xfrm>
        </p:spPr>
        <p:txBody>
          <a:bodyPr vert="horz" lIns="91440" tIns="45720" rIns="91440" bIns="45720" rtlCol="0">
            <a:normAutofit/>
          </a:bodyPr>
          <a:lstStyle/>
          <a:p>
            <a:pPr algn="just">
              <a:lnSpc>
                <a:spcPct val="150000"/>
              </a:lnSpc>
            </a:pPr>
            <a:r>
              <a:rPr lang="en-US" sz="2000" dirty="0"/>
              <a:t>Garapa hardwood starts out with yellowish, honey and amber colored tones when it is new.</a:t>
            </a:r>
            <a:endParaRPr lang="en-US" sz="2000" dirty="0">
              <a:highlight>
                <a:srgbClr val="FFFF00"/>
              </a:highlight>
            </a:endParaRPr>
          </a:p>
          <a:p>
            <a:pPr algn="just">
              <a:lnSpc>
                <a:spcPct val="150000"/>
              </a:lnSpc>
            </a:pPr>
            <a:r>
              <a:rPr lang="en-US" sz="2000" dirty="0"/>
              <a:t>Garapa hardwood will weather out to a very similar silvery gray patina to Ipe over time.</a:t>
            </a:r>
          </a:p>
        </p:txBody>
      </p:sp>
      <p:pic>
        <p:nvPicPr>
          <p:cNvPr id="11" name="Picture 10" descr="A building next to a tree&#10;&#10;Description automatically generated">
            <a:extLst>
              <a:ext uri="{FF2B5EF4-FFF2-40B4-BE49-F238E27FC236}">
                <a16:creationId xmlns:a16="http://schemas.microsoft.com/office/drawing/2014/main" id="{A64B8A0F-1751-43BE-877C-342050CB06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9268" y="2978660"/>
            <a:ext cx="3033794" cy="2490225"/>
          </a:xfrm>
          <a:prstGeom prst="rect">
            <a:avLst/>
          </a:prstGeom>
        </p:spPr>
      </p:pic>
      <p:pic>
        <p:nvPicPr>
          <p:cNvPr id="12" name="Picture 11" descr="A large brick building&#10;&#10;Description automatically generated">
            <a:extLst>
              <a:ext uri="{FF2B5EF4-FFF2-40B4-BE49-F238E27FC236}">
                <a16:creationId xmlns:a16="http://schemas.microsoft.com/office/drawing/2014/main" id="{D008D4B3-D1A3-4F16-A3FE-4F6C8AAF47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9268" y="855370"/>
            <a:ext cx="3002375" cy="1468349"/>
          </a:xfrm>
          <a:prstGeom prst="rect">
            <a:avLst/>
          </a:prstGeom>
        </p:spPr>
      </p:pic>
      <p:pic>
        <p:nvPicPr>
          <p:cNvPr id="13" name="Picture 12">
            <a:extLst>
              <a:ext uri="{FF2B5EF4-FFF2-40B4-BE49-F238E27FC236}">
                <a16:creationId xmlns:a16="http://schemas.microsoft.com/office/drawing/2014/main" id="{53AAADE7-B0CE-41EC-A7BC-9BA1C4721C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6293" y="891540"/>
            <a:ext cx="1893101" cy="4710211"/>
          </a:xfrm>
          <a:prstGeom prst="rect">
            <a:avLst/>
          </a:prstGeom>
        </p:spPr>
      </p:pic>
      <p:sp>
        <p:nvSpPr>
          <p:cNvPr id="14" name="TextBox 13">
            <a:extLst>
              <a:ext uri="{FF2B5EF4-FFF2-40B4-BE49-F238E27FC236}">
                <a16:creationId xmlns:a16="http://schemas.microsoft.com/office/drawing/2014/main" id="{53138DBC-D491-42CB-B6EE-DAD50C360473}"/>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4188046572"/>
      </p:ext>
    </p:extLst>
  </p:cSld>
  <p:clrMapOvr>
    <a:masterClrMapping/>
  </p:clrMapOvr>
  <p:transition spd="slow" advTm="60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1197864" y="891540"/>
            <a:ext cx="4898135" cy="1360340"/>
          </a:xfrm>
        </p:spPr>
        <p:txBody>
          <a:bodyPr vert="horz" lIns="91440" tIns="45720" rIns="91440" bIns="45720" rtlCol="0" anchor="ctr">
            <a:noAutofit/>
          </a:bodyPr>
          <a:lstStyle/>
          <a:p>
            <a:pPr>
              <a:lnSpc>
                <a:spcPct val="100000"/>
              </a:lnSpc>
            </a:pPr>
            <a:r>
              <a:rPr lang="en-US" sz="3200" dirty="0">
                <a:latin typeface="Verdana" panose="020B0604030504040204" pitchFamily="34" charset="0"/>
                <a:ea typeface="Verdana" panose="020B0604030504040204" pitchFamily="34" charset="0"/>
              </a:rPr>
              <a:t>How Do High-Density Hardwoods Weather?</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MACHICHE</a:t>
            </a:r>
          </a:p>
        </p:txBody>
      </p:sp>
      <p:sp>
        <p:nvSpPr>
          <p:cNvPr id="59" name="Rectangle 58">
            <a:extLst>
              <a:ext uri="{FF2B5EF4-FFF2-40B4-BE49-F238E27FC236}">
                <a16:creationId xmlns:a16="http://schemas.microsoft.com/office/drawing/2014/main" id="{32B55C8B-67FA-4A4B-8390-0AB46D3E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97864" y="2532007"/>
            <a:ext cx="4498261" cy="3631436"/>
          </a:xfrm>
        </p:spPr>
        <p:txBody>
          <a:bodyPr vert="horz" lIns="91440" tIns="45720" rIns="91440" bIns="45720" rtlCol="0">
            <a:normAutofit/>
          </a:bodyPr>
          <a:lstStyle/>
          <a:p>
            <a:pPr algn="just">
              <a:lnSpc>
                <a:spcPct val="150000"/>
              </a:lnSpc>
            </a:pPr>
            <a:r>
              <a:rPr lang="en-US" sz="2000" dirty="0"/>
              <a:t>FSC® Machiche high-density hardwood starts as a reddish brown to chocolaty brown color. </a:t>
            </a:r>
          </a:p>
          <a:p>
            <a:pPr algn="just">
              <a:lnSpc>
                <a:spcPct val="150000"/>
              </a:lnSpc>
            </a:pPr>
            <a:endParaRPr lang="en-US" sz="1050" dirty="0"/>
          </a:p>
          <a:p>
            <a:pPr algn="just">
              <a:lnSpc>
                <a:spcPct val="150000"/>
              </a:lnSpc>
            </a:pPr>
            <a:r>
              <a:rPr lang="en-US" sz="2000" dirty="0"/>
              <a:t>When allowed to age naturally, Machiche weathers out to a silvery gray patina over time.</a:t>
            </a:r>
          </a:p>
          <a:p>
            <a:pPr marL="0" indent="0">
              <a:lnSpc>
                <a:spcPct val="150000"/>
              </a:lnSpc>
              <a:buNone/>
            </a:pPr>
            <a:endParaRPr lang="en-US" sz="2000" dirty="0"/>
          </a:p>
        </p:txBody>
      </p:sp>
      <p:pic>
        <p:nvPicPr>
          <p:cNvPr id="9" name="Picture 8" descr="A picture containing outdoor, building, table, large&#10;&#10;Description automatically generated">
            <a:extLst>
              <a:ext uri="{FF2B5EF4-FFF2-40B4-BE49-F238E27FC236}">
                <a16:creationId xmlns:a16="http://schemas.microsoft.com/office/drawing/2014/main" id="{2BFE8C42-B25B-4401-8133-E62D244A09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8891" y="3595472"/>
            <a:ext cx="3005874" cy="2006279"/>
          </a:xfrm>
          <a:prstGeom prst="rect">
            <a:avLst/>
          </a:prstGeom>
        </p:spPr>
      </p:pic>
      <p:pic>
        <p:nvPicPr>
          <p:cNvPr id="10" name="Picture 9" descr="A store in a brick building&#10;&#10;Description automatically generated">
            <a:extLst>
              <a:ext uri="{FF2B5EF4-FFF2-40B4-BE49-F238E27FC236}">
                <a16:creationId xmlns:a16="http://schemas.microsoft.com/office/drawing/2014/main" id="{B954B7C6-95C1-44D5-B72A-B75852E1DC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8891" y="891540"/>
            <a:ext cx="3002376" cy="2003148"/>
          </a:xfrm>
          <a:prstGeom prst="rect">
            <a:avLst/>
          </a:prstGeom>
        </p:spPr>
      </p:pic>
      <p:pic>
        <p:nvPicPr>
          <p:cNvPr id="14" name="Picture 13">
            <a:extLst>
              <a:ext uri="{FF2B5EF4-FFF2-40B4-BE49-F238E27FC236}">
                <a16:creationId xmlns:a16="http://schemas.microsoft.com/office/drawing/2014/main" id="{875BFACB-8737-4F01-817A-79953172EC1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27576" y="891540"/>
            <a:ext cx="1911441" cy="4755845"/>
          </a:xfrm>
          <a:prstGeom prst="rect">
            <a:avLst/>
          </a:prstGeom>
        </p:spPr>
      </p:pic>
      <p:sp>
        <p:nvSpPr>
          <p:cNvPr id="15" name="TextBox 14">
            <a:extLst>
              <a:ext uri="{FF2B5EF4-FFF2-40B4-BE49-F238E27FC236}">
                <a16:creationId xmlns:a16="http://schemas.microsoft.com/office/drawing/2014/main" id="{6F5784E6-2961-4FB4-B555-33C51E5A8F8D}"/>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786990505"/>
      </p:ext>
    </p:extLst>
  </p:cSld>
  <p:clrMapOvr>
    <a:masterClrMapping/>
  </p:clrMapOvr>
  <p:transition spd="slow" advTm="60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1197864" y="891540"/>
            <a:ext cx="4898135" cy="1360340"/>
          </a:xfrm>
        </p:spPr>
        <p:txBody>
          <a:bodyPr vert="horz" lIns="91440" tIns="45720" rIns="91440" bIns="45720" rtlCol="0" anchor="ctr">
            <a:noAutofit/>
          </a:bodyPr>
          <a:lstStyle/>
          <a:p>
            <a:r>
              <a:rPr lang="en-US" sz="3200" dirty="0">
                <a:latin typeface="Verdana" panose="020B0604030504040204" pitchFamily="34" charset="0"/>
                <a:ea typeface="Verdana" panose="020B0604030504040204" pitchFamily="34" charset="0"/>
              </a:rPr>
              <a:t>How Do High-Density Hardwoods Weather?</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CUMARU</a:t>
            </a:r>
          </a:p>
        </p:txBody>
      </p:sp>
      <p:sp>
        <p:nvSpPr>
          <p:cNvPr id="59" name="Rectangle 58">
            <a:extLst>
              <a:ext uri="{FF2B5EF4-FFF2-40B4-BE49-F238E27FC236}">
                <a16:creationId xmlns:a16="http://schemas.microsoft.com/office/drawing/2014/main" id="{32B55C8B-67FA-4A4B-8390-0AB46D3E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97864" y="2532007"/>
            <a:ext cx="4498261" cy="3631436"/>
          </a:xfrm>
        </p:spPr>
        <p:txBody>
          <a:bodyPr vert="horz" lIns="91440" tIns="45720" rIns="91440" bIns="45720" rtlCol="0">
            <a:normAutofit/>
          </a:bodyPr>
          <a:lstStyle/>
          <a:p>
            <a:pPr algn="just">
              <a:lnSpc>
                <a:spcPct val="150000"/>
              </a:lnSpc>
            </a:pPr>
            <a:r>
              <a:rPr lang="en-US" sz="2000" dirty="0"/>
              <a:t>Red Cumaru hardwood begins as a reddish-brown color as shown.  It can be refinished periodically to maintain this type of appearance.</a:t>
            </a:r>
          </a:p>
          <a:p>
            <a:pPr algn="just">
              <a:lnSpc>
                <a:spcPct val="150000"/>
              </a:lnSpc>
            </a:pPr>
            <a:r>
              <a:rPr lang="en-US" sz="2000"/>
              <a:t>Or, </a:t>
            </a:r>
            <a:r>
              <a:rPr lang="en-US" sz="2000" dirty="0"/>
              <a:t>if you prefer to allow it to weather naturally, Cumaru will eventually ‘silver up’ over time.</a:t>
            </a:r>
          </a:p>
          <a:p>
            <a:pPr marL="0" indent="0">
              <a:lnSpc>
                <a:spcPct val="150000"/>
              </a:lnSpc>
              <a:buNone/>
            </a:pPr>
            <a:endParaRPr lang="en-US" sz="2000" dirty="0"/>
          </a:p>
        </p:txBody>
      </p:sp>
      <p:pic>
        <p:nvPicPr>
          <p:cNvPr id="11" name="Picture 10">
            <a:extLst>
              <a:ext uri="{FF2B5EF4-FFF2-40B4-BE49-F238E27FC236}">
                <a16:creationId xmlns:a16="http://schemas.microsoft.com/office/drawing/2014/main" id="{06E1B743-0B3D-4C91-8814-545BFA23FC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3816" y="891540"/>
            <a:ext cx="2010100" cy="4893440"/>
          </a:xfrm>
          <a:prstGeom prst="rect">
            <a:avLst/>
          </a:prstGeom>
        </p:spPr>
      </p:pic>
      <p:pic>
        <p:nvPicPr>
          <p:cNvPr id="12" name="Picture 11" descr="A close up of a hard wood floor next to a window&#10;&#10;Description automatically generated">
            <a:extLst>
              <a:ext uri="{FF2B5EF4-FFF2-40B4-BE49-F238E27FC236}">
                <a16:creationId xmlns:a16="http://schemas.microsoft.com/office/drawing/2014/main" id="{506F0876-DDC2-41D8-9177-43A0E60F4C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0217" y="891540"/>
            <a:ext cx="3017520" cy="2265405"/>
          </a:xfrm>
          <a:prstGeom prst="rect">
            <a:avLst/>
          </a:prstGeom>
        </p:spPr>
      </p:pic>
      <p:pic>
        <p:nvPicPr>
          <p:cNvPr id="13" name="Picture 12" descr="A bridge over a body of water&#10;&#10;Description automatically generated">
            <a:extLst>
              <a:ext uri="{FF2B5EF4-FFF2-40B4-BE49-F238E27FC236}">
                <a16:creationId xmlns:a16="http://schemas.microsoft.com/office/drawing/2014/main" id="{4707A5F1-116C-495C-8E65-4D7A7FAAD5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610217" y="3427095"/>
            <a:ext cx="3017520" cy="2266219"/>
          </a:xfrm>
          <a:prstGeom prst="rect">
            <a:avLst/>
          </a:prstGeom>
        </p:spPr>
      </p:pic>
      <p:sp>
        <p:nvSpPr>
          <p:cNvPr id="15" name="TextBox 14">
            <a:extLst>
              <a:ext uri="{FF2B5EF4-FFF2-40B4-BE49-F238E27FC236}">
                <a16:creationId xmlns:a16="http://schemas.microsoft.com/office/drawing/2014/main" id="{7A2A4286-6971-417A-B38C-8D1EA71C9352}"/>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947824118"/>
      </p:ext>
    </p:extLst>
  </p:cSld>
  <p:clrMapOvr>
    <a:masterClrMapping/>
  </p:clrMapOvr>
  <p:transition spd="slow" advTm="60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BA7F-EF87-443F-BF69-D37E4F278829}"/>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kern="1200" dirty="0">
                <a:solidFill>
                  <a:schemeClr val="accent6">
                    <a:lumMod val="75000"/>
                  </a:schemeClr>
                </a:solidFill>
                <a:latin typeface="Verdana" panose="020B0604030504040204" pitchFamily="34" charset="0"/>
                <a:ea typeface="Verdana" panose="020B0604030504040204" pitchFamily="34" charset="0"/>
              </a:rPr>
              <a:t>Knowing</a:t>
            </a:r>
            <a:br>
              <a:rPr lang="en-US" kern="1200" dirty="0">
                <a:solidFill>
                  <a:schemeClr val="accent6">
                    <a:lumMod val="75000"/>
                  </a:schemeClr>
                </a:solidFill>
                <a:latin typeface="Verdana" panose="020B0604030504040204" pitchFamily="34" charset="0"/>
                <a:ea typeface="Verdana" panose="020B0604030504040204" pitchFamily="34" charset="0"/>
              </a:rPr>
            </a:br>
            <a:r>
              <a:rPr lang="en-US" dirty="0">
                <a:solidFill>
                  <a:schemeClr val="accent6">
                    <a:lumMod val="75000"/>
                  </a:schemeClr>
                </a:solidFill>
                <a:latin typeface="Verdana" panose="020B0604030504040204" pitchFamily="34" charset="0"/>
                <a:ea typeface="Verdana" panose="020B0604030504040204" pitchFamily="34" charset="0"/>
              </a:rPr>
              <a:t>Weathering  Effects</a:t>
            </a:r>
            <a:br>
              <a:rPr lang="en-US" dirty="0">
                <a:solidFill>
                  <a:schemeClr val="accent6">
                    <a:lumMod val="75000"/>
                  </a:schemeClr>
                </a:solidFill>
                <a:latin typeface="Verdana" panose="020B0604030504040204" pitchFamily="34" charset="0"/>
                <a:ea typeface="Verdana" panose="020B0604030504040204" pitchFamily="34" charset="0"/>
              </a:rPr>
            </a:br>
            <a:r>
              <a:rPr lang="en-US" dirty="0">
                <a:solidFill>
                  <a:schemeClr val="accent6">
                    <a:lumMod val="75000"/>
                  </a:schemeClr>
                </a:solidFill>
                <a:latin typeface="Verdana" panose="020B0604030504040204" pitchFamily="34" charset="0"/>
                <a:ea typeface="Verdana" panose="020B0604030504040204" pitchFamily="34" charset="0"/>
              </a:rPr>
              <a:t>of Premium Hardwood Decking and Siding</a:t>
            </a:r>
            <a:endParaRPr lang="en-US" kern="1200" dirty="0">
              <a:solidFill>
                <a:schemeClr val="accent6">
                  <a:lumMod val="75000"/>
                </a:schemeClr>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21D762-18FB-4707-8BA8-B2B8FC8986D2}"/>
              </a:ext>
            </a:extLst>
          </p:cNvPr>
          <p:cNvSpPr>
            <a:spLocks noGrp="1"/>
          </p:cNvSpPr>
          <p:nvPr>
            <p:ph idx="1"/>
          </p:nvPr>
        </p:nvSpPr>
        <p:spPr>
          <a:xfrm>
            <a:off x="4690542" y="4187565"/>
            <a:ext cx="7050669" cy="2189527"/>
          </a:xfrm>
        </p:spPr>
        <p:txBody>
          <a:bodyPr vert="horz" lIns="91440" tIns="45720" rIns="91440" bIns="45720" rtlCol="0" anchor="b">
            <a:noAutofit/>
          </a:bodyPr>
          <a:lstStyle/>
          <a:p>
            <a:pPr marL="0" indent="0" algn="just">
              <a:lnSpc>
                <a:spcPct val="150000"/>
              </a:lnSpc>
              <a:buNone/>
            </a:pPr>
            <a:r>
              <a:rPr lang="en-US" sz="1400" b="1" dirty="0">
                <a:latin typeface="Verdana" panose="020B0604030504040204" pitchFamily="34" charset="0"/>
                <a:ea typeface="Verdana" panose="020B0604030504040204" pitchFamily="34" charset="0"/>
              </a:rPr>
              <a:t>Clients choose high-density hardwood for their decking or siding project because of its natural beauty, high strength and superior durability. </a:t>
            </a:r>
            <a:r>
              <a:rPr lang="en-US" sz="1400" dirty="0">
                <a:latin typeface="Verdana" panose="020B0604030504040204" pitchFamily="34" charset="0"/>
                <a:ea typeface="Verdana" panose="020B0604030504040204" pitchFamily="34" charset="0"/>
              </a:rPr>
              <a:t>Whether you choose Ipe, Garapa, Machiche or Cumaru hardwood for your exterior projects, there are appearance options that can meet the consumer’s lifestyle choices. Because these high-density exterior hardwoods are natural wood products, we often hear questions, such as:  </a:t>
            </a:r>
          </a:p>
          <a:p>
            <a:pPr marL="0" indent="0" algn="just">
              <a:lnSpc>
                <a:spcPct val="150000"/>
              </a:lnSpc>
              <a:buNone/>
            </a:pPr>
            <a:r>
              <a:rPr lang="en-US" sz="1400" dirty="0">
                <a:latin typeface="Verdana" panose="020B0604030504040204" pitchFamily="34" charset="0"/>
                <a:ea typeface="Verdana" panose="020B0604030504040204" pitchFamily="34" charset="0"/>
              </a:rPr>
              <a:t> • What happens to hardwoods after they are installed outdoors?</a:t>
            </a:r>
          </a:p>
          <a:p>
            <a:pPr marL="0" indent="0" algn="just">
              <a:lnSpc>
                <a:spcPct val="150000"/>
              </a:lnSpc>
              <a:buNone/>
            </a:pPr>
            <a:r>
              <a:rPr lang="en-US" sz="1400" dirty="0">
                <a:latin typeface="Verdana" panose="020B0604030504040204" pitchFamily="34" charset="0"/>
                <a:ea typeface="Verdana" panose="020B0604030504040204" pitchFamily="34" charset="0"/>
              </a:rPr>
              <a:t> • How will my hardwood turn gray? </a:t>
            </a:r>
          </a:p>
          <a:p>
            <a:pPr marL="0" indent="0" algn="just">
              <a:lnSpc>
                <a:spcPct val="150000"/>
              </a:lnSpc>
              <a:buNone/>
            </a:pPr>
            <a:r>
              <a:rPr lang="en-US" sz="1400" dirty="0">
                <a:latin typeface="Verdana" panose="020B0604030504040204" pitchFamily="34" charset="0"/>
                <a:ea typeface="Verdana" panose="020B0604030504040204" pitchFamily="34" charset="0"/>
              </a:rPr>
              <a:t>• What if I like the ‘new wood’ look?</a:t>
            </a:r>
          </a:p>
          <a:p>
            <a:pPr marL="0" indent="0" algn="just">
              <a:lnSpc>
                <a:spcPct val="150000"/>
              </a:lnSpc>
              <a:buNone/>
            </a:pPr>
            <a:r>
              <a:rPr lang="en-US" sz="1400" dirty="0">
                <a:latin typeface="Verdana" panose="020B0604030504040204" pitchFamily="34" charset="0"/>
                <a:ea typeface="Verdana" panose="020B0604030504040204" pitchFamily="34" charset="0"/>
              </a:rPr>
              <a:t> • What if I want the gray ‘weathered wood’ look?</a:t>
            </a:r>
          </a:p>
          <a:p>
            <a:pPr marL="0" indent="0" algn="just">
              <a:lnSpc>
                <a:spcPct val="150000"/>
              </a:lnSpc>
              <a:buNone/>
            </a:pPr>
            <a:r>
              <a:rPr lang="en-US" sz="1400" dirty="0">
                <a:latin typeface="Verdana" panose="020B0604030504040204" pitchFamily="34" charset="0"/>
                <a:ea typeface="Verdana" panose="020B0604030504040204" pitchFamily="34" charset="0"/>
              </a:rPr>
              <a:t> • What are my maintenance options? </a:t>
            </a:r>
          </a:p>
          <a:p>
            <a:pPr marL="0" indent="0" algn="just">
              <a:lnSpc>
                <a:spcPct val="150000"/>
              </a:lnSpc>
              <a:buNone/>
            </a:pPr>
            <a:r>
              <a:rPr lang="en-US" sz="1400" dirty="0">
                <a:latin typeface="Verdana" panose="020B0604030504040204" pitchFamily="34" charset="0"/>
                <a:ea typeface="Verdana" panose="020B0604030504040204" pitchFamily="34" charset="0"/>
              </a:rPr>
              <a:t>The first half of the answers to these questions can be found in the natural weathering process, the other half of the answer is entirely up to you and your appearance preference. We will break down these answers for you in this training. </a:t>
            </a:r>
          </a:p>
        </p:txBody>
      </p:sp>
      <p:sp>
        <p:nvSpPr>
          <p:cNvPr id="6" name="TextBox 5">
            <a:extLst>
              <a:ext uri="{FF2B5EF4-FFF2-40B4-BE49-F238E27FC236}">
                <a16:creationId xmlns:a16="http://schemas.microsoft.com/office/drawing/2014/main" id="{4C4EEA60-5183-483F-94ED-A84C94FEB062}"/>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398107587"/>
      </p:ext>
    </p:extLst>
  </p:cSld>
  <p:clrMapOvr>
    <a:masterClrMapping/>
  </p:clrMapOvr>
  <p:transition spd="slow" advTm="60000">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1223126" y="778679"/>
            <a:ext cx="4898135" cy="1360340"/>
          </a:xfrm>
        </p:spPr>
        <p:txBody>
          <a:bodyPr vert="horz" lIns="91440" tIns="45720" rIns="91440" bIns="45720" rtlCol="0" anchor="ctr">
            <a:noAutofit/>
          </a:bodyPr>
          <a:lstStyle/>
          <a:p>
            <a:r>
              <a:rPr lang="en-US" sz="3200" dirty="0">
                <a:latin typeface="Verdana" panose="020B0604030504040204" pitchFamily="34" charset="0"/>
                <a:ea typeface="Verdana" panose="020B0604030504040204" pitchFamily="34" charset="0"/>
              </a:rPr>
              <a:t>How Do High-Density Hardwoods Weather?</a:t>
            </a:r>
            <a:br>
              <a:rPr lang="en-US" sz="3200" dirty="0">
                <a:latin typeface="Verdana" panose="020B0604030504040204" pitchFamily="34" charset="0"/>
                <a:ea typeface="Verdana" panose="020B0604030504040204" pitchFamily="34" charset="0"/>
              </a:rPr>
            </a:b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THERMOWOOD</a:t>
            </a:r>
          </a:p>
        </p:txBody>
      </p:sp>
      <p:sp>
        <p:nvSpPr>
          <p:cNvPr id="59" name="Rectangle 58">
            <a:extLst>
              <a:ext uri="{FF2B5EF4-FFF2-40B4-BE49-F238E27FC236}">
                <a16:creationId xmlns:a16="http://schemas.microsoft.com/office/drawing/2014/main" id="{32B55C8B-67FA-4A4B-8390-0AB46D3E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1129096" y="2584789"/>
            <a:ext cx="4716375" cy="3631436"/>
          </a:xfrm>
        </p:spPr>
        <p:txBody>
          <a:bodyPr vert="horz" lIns="91440" tIns="45720" rIns="91440" bIns="45720" rtlCol="0">
            <a:noAutofit/>
          </a:bodyPr>
          <a:lstStyle/>
          <a:p>
            <a:pPr algn="just">
              <a:lnSpc>
                <a:spcPct val="100000"/>
              </a:lnSpc>
            </a:pPr>
            <a:r>
              <a:rPr lang="en-US" sz="2000" dirty="0"/>
              <a:t>ThermoWood natural hardwood darkens up to a chocolate brown color during the thermo process.  Maintaining the darker color requires an occasional oil finish.</a:t>
            </a:r>
          </a:p>
          <a:p>
            <a:pPr algn="just">
              <a:lnSpc>
                <a:spcPct val="100000"/>
              </a:lnSpc>
            </a:pPr>
            <a:r>
              <a:rPr lang="en-US" sz="2000" dirty="0"/>
              <a:t>Because the modification process ‘cooks out’ the tannins, ThermoWood will weather quickly to a lovely silvery patina if let unfinished. This normally occurs in approximately a year or two.</a:t>
            </a:r>
          </a:p>
        </p:txBody>
      </p:sp>
      <p:pic>
        <p:nvPicPr>
          <p:cNvPr id="9" name="Picture 8">
            <a:extLst>
              <a:ext uri="{FF2B5EF4-FFF2-40B4-BE49-F238E27FC236}">
                <a16:creationId xmlns:a16="http://schemas.microsoft.com/office/drawing/2014/main" id="{0CFEB18E-77C1-4937-80CD-FE20BAA4EA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5846" y="891540"/>
            <a:ext cx="2013621" cy="5071110"/>
          </a:xfrm>
          <a:prstGeom prst="rect">
            <a:avLst/>
          </a:prstGeom>
        </p:spPr>
      </p:pic>
      <p:pic>
        <p:nvPicPr>
          <p:cNvPr id="10" name="Picture 2" descr="Thermally modified ash cladding on modern residential design">
            <a:extLst>
              <a:ext uri="{FF2B5EF4-FFF2-40B4-BE49-F238E27FC236}">
                <a16:creationId xmlns:a16="http://schemas.microsoft.com/office/drawing/2014/main" id="{D97CC3BC-CFF5-4CA6-BB71-6A55E887830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0217" y="891540"/>
            <a:ext cx="301752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sign on the side of a building&#10;&#10;Description automatically generated">
            <a:extLst>
              <a:ext uri="{FF2B5EF4-FFF2-40B4-BE49-F238E27FC236}">
                <a16:creationId xmlns:a16="http://schemas.microsoft.com/office/drawing/2014/main" id="{275D3485-20B2-4986-8702-1774BB63E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0217" y="3427095"/>
            <a:ext cx="3017520" cy="2492111"/>
          </a:xfrm>
          <a:prstGeom prst="rect">
            <a:avLst/>
          </a:prstGeom>
        </p:spPr>
      </p:pic>
      <p:sp>
        <p:nvSpPr>
          <p:cNvPr id="15" name="TextBox 14">
            <a:extLst>
              <a:ext uri="{FF2B5EF4-FFF2-40B4-BE49-F238E27FC236}">
                <a16:creationId xmlns:a16="http://schemas.microsoft.com/office/drawing/2014/main" id="{01E6B7C7-8158-423C-B96A-E2FE72F50211}"/>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08057106"/>
      </p:ext>
    </p:extLst>
  </p:cSld>
  <p:clrMapOvr>
    <a:masterClrMapping/>
  </p:clrMapOvr>
  <p:transition spd="slow" advTm="6000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1AC564-D33B-414B-A53A-27FD3A4B8AB1}"/>
              </a:ext>
            </a:extLst>
          </p:cNvPr>
          <p:cNvSpPr txBox="1"/>
          <p:nvPr/>
        </p:nvSpPr>
        <p:spPr>
          <a:xfrm>
            <a:off x="4488672" y="898358"/>
            <a:ext cx="2752354" cy="2719137"/>
          </a:xfrm>
          <a:prstGeom prst="ellipse">
            <a:avLst/>
          </a:prstGeom>
          <a:solidFill>
            <a:schemeClr val="accent6">
              <a:lumMod val="50000"/>
            </a:schemeClr>
          </a:solidFill>
          <a:ln w="174625" cmpd="thinThick">
            <a:solidFill>
              <a:schemeClr val="tx1"/>
            </a:solidFill>
          </a:ln>
        </p:spPr>
        <p:txBody>
          <a:bodyPr vert="horz" lIns="91440" tIns="45720" rIns="91440" bIns="45720" rtlCol="0" anchor="ctr">
            <a:normAutofit/>
          </a:bodyPr>
          <a:lstStyle/>
          <a:p>
            <a:pPr algn="ctr">
              <a:lnSpc>
                <a:spcPct val="90000"/>
              </a:lnSpc>
              <a:spcBef>
                <a:spcPct val="0"/>
              </a:spcBef>
              <a:spcAft>
                <a:spcPts val="600"/>
              </a:spcAft>
            </a:pPr>
            <a:r>
              <a:rPr lang="en-US" sz="2800" dirty="0">
                <a:solidFill>
                  <a:schemeClr val="bg1"/>
                </a:solidFill>
                <a:latin typeface="+mj-lt"/>
                <a:ea typeface="+mj-ea"/>
                <a:cs typeface="+mj-cs"/>
              </a:rPr>
              <a:t>END OF SECTION</a:t>
            </a:r>
          </a:p>
        </p:txBody>
      </p:sp>
      <p:sp>
        <p:nvSpPr>
          <p:cNvPr id="3" name="TextBox 2">
            <a:extLst>
              <a:ext uri="{FF2B5EF4-FFF2-40B4-BE49-F238E27FC236}">
                <a16:creationId xmlns:a16="http://schemas.microsoft.com/office/drawing/2014/main" id="{3702363C-3126-4CBF-9578-D5ADCB662999}"/>
              </a:ext>
            </a:extLst>
          </p:cNvPr>
          <p:cNvSpPr txBox="1"/>
          <p:nvPr/>
        </p:nvSpPr>
        <p:spPr>
          <a:xfrm>
            <a:off x="2040024" y="4191000"/>
            <a:ext cx="7700329" cy="571631"/>
          </a:xfrm>
          <a:prstGeom prst="rect">
            <a:avLst/>
          </a:prstGeom>
          <a:noFill/>
        </p:spPr>
        <p:txBody>
          <a:bodyPr wrap="square" rtlCol="0">
            <a:spAutoFit/>
          </a:bodyPr>
          <a:lstStyle/>
          <a:p>
            <a:pPr algn="ctr">
              <a:lnSpc>
                <a:spcPct val="150000"/>
              </a:lnSpc>
            </a:pPr>
            <a:r>
              <a:rPr lang="en-US" sz="2400" b="1" dirty="0">
                <a:latin typeface="Verdana" panose="020B0604030504040204" pitchFamily="34" charset="0"/>
                <a:ea typeface="Verdana" panose="020B0604030504040204" pitchFamily="34" charset="0"/>
                <a:hlinkClick r:id="rId2"/>
              </a:rPr>
              <a:t>Return To The Page To Proceed To Testing</a:t>
            </a:r>
            <a:endParaRPr lang="en-US" sz="2400" b="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B69070D-03E7-48B4-B8A5-812873573708}"/>
              </a:ext>
            </a:extLst>
          </p:cNvPr>
          <p:cNvSpPr txBox="1"/>
          <p:nvPr/>
        </p:nvSpPr>
        <p:spPr>
          <a:xfrm>
            <a:off x="8951494" y="6488668"/>
            <a:ext cx="3240506" cy="369332"/>
          </a:xfrm>
          <a:prstGeom prst="rect">
            <a:avLst/>
          </a:prstGeom>
          <a:noFill/>
        </p:spPr>
        <p:txBody>
          <a:bodyPr wrap="square" rtlCol="0">
            <a:spAutoFit/>
          </a:bodyPr>
          <a:lstStyle/>
          <a:p>
            <a:r>
              <a:rPr lang="en-US" dirty="0">
                <a:solidFill>
                  <a:schemeClr val="bg2"/>
                </a:solidFill>
              </a:rPr>
              <a:t>© 2020 General Woodcraft Inc</a:t>
            </a:r>
          </a:p>
        </p:txBody>
      </p:sp>
    </p:spTree>
    <p:extLst>
      <p:ext uri="{BB962C8B-B14F-4D97-AF65-F5344CB8AC3E}">
        <p14:creationId xmlns:p14="http://schemas.microsoft.com/office/powerpoint/2010/main" val="1702834264"/>
      </p:ext>
    </p:extLst>
  </p:cSld>
  <p:clrMapOvr>
    <a:masterClrMapping/>
  </p:clrMapOvr>
  <p:transition spd="slow" advTm="60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hair sitting in front of a building&#10;&#10;Description automatically generated">
            <a:extLst>
              <a:ext uri="{FF2B5EF4-FFF2-40B4-BE49-F238E27FC236}">
                <a16:creationId xmlns:a16="http://schemas.microsoft.com/office/drawing/2014/main" id="{C2900DB9-A68C-4D00-A058-86FD6127B75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422"/>
            <a:ext cx="12192000" cy="6857990"/>
          </a:xfrm>
          <a:prstGeom prst="rect">
            <a:avLst/>
          </a:prstGeom>
        </p:spPr>
      </p:pic>
      <p:sp>
        <p:nvSpPr>
          <p:cNvPr id="5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52" name="Straight Connector 5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8" name="Content Placeholder 9">
            <a:extLst>
              <a:ext uri="{FF2B5EF4-FFF2-40B4-BE49-F238E27FC236}">
                <a16:creationId xmlns:a16="http://schemas.microsoft.com/office/drawing/2014/main" id="{5C2A997B-268B-4241-B071-25D6EB5A1420}"/>
              </a:ext>
            </a:extLst>
          </p:cNvPr>
          <p:cNvSpPr>
            <a:spLocks noGrp="1"/>
          </p:cNvSpPr>
          <p:nvPr>
            <p:ph sz="half" idx="1"/>
          </p:nvPr>
        </p:nvSpPr>
        <p:spPr>
          <a:xfrm>
            <a:off x="525516" y="3417573"/>
            <a:ext cx="4687419" cy="2619839"/>
          </a:xfrm>
        </p:spPr>
        <p:txBody>
          <a:bodyPr vert="horz" lIns="91440" tIns="45720" rIns="91440" bIns="45720" rtlCol="0" anchor="ctr">
            <a:normAutofit/>
          </a:bodyPr>
          <a:lstStyle/>
          <a:p>
            <a:pPr marL="342900" indent="-342900">
              <a:buAutoNum type="arabicPeriod"/>
            </a:pPr>
            <a:r>
              <a:rPr lang="en-US" sz="1800" b="1" dirty="0"/>
              <a:t>All wood moves. All the time.  </a:t>
            </a:r>
            <a:r>
              <a:rPr lang="en-US" sz="1800" dirty="0"/>
              <a:t>Wood expands and contracts; changes dimensions, both initially and then seasonally ever after.</a:t>
            </a:r>
          </a:p>
          <a:p>
            <a:pPr marL="342900" indent="-342900">
              <a:buAutoNum type="arabicPeriod"/>
            </a:pPr>
            <a:r>
              <a:rPr lang="en-US" sz="1800" b="1" dirty="0"/>
              <a:t>The wood will react. </a:t>
            </a:r>
            <a:r>
              <a:rPr lang="en-US" sz="1800" dirty="0"/>
              <a:t>This happens with the  the effects of outdoor exposure, including ultraviolet (UV) rays, wet and dry cycles and other weather factors. All of these will alter the hardwood’s appearance over time. </a:t>
            </a:r>
          </a:p>
        </p:txBody>
      </p:sp>
      <p:sp>
        <p:nvSpPr>
          <p:cNvPr id="51" name="TextBox 50">
            <a:extLst>
              <a:ext uri="{FF2B5EF4-FFF2-40B4-BE49-F238E27FC236}">
                <a16:creationId xmlns:a16="http://schemas.microsoft.com/office/drawing/2014/main" id="{3AF48672-57AE-4562-A5BF-5A036077113D}"/>
              </a:ext>
            </a:extLst>
          </p:cNvPr>
          <p:cNvSpPr txBox="1"/>
          <p:nvPr/>
        </p:nvSpPr>
        <p:spPr>
          <a:xfrm>
            <a:off x="8947497" y="6430829"/>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8" name="Rectangle 7">
            <a:extLst>
              <a:ext uri="{FF2B5EF4-FFF2-40B4-BE49-F238E27FC236}">
                <a16:creationId xmlns:a16="http://schemas.microsoft.com/office/drawing/2014/main" id="{99449276-784C-4D78-84C7-5B71378097DC}"/>
              </a:ext>
            </a:extLst>
          </p:cNvPr>
          <p:cNvSpPr/>
          <p:nvPr/>
        </p:nvSpPr>
        <p:spPr>
          <a:xfrm>
            <a:off x="456338" y="2089153"/>
            <a:ext cx="4825773" cy="1015663"/>
          </a:xfrm>
          <a:prstGeom prst="rect">
            <a:avLst/>
          </a:prstGeom>
        </p:spPr>
        <p:txBody>
          <a:bodyPr wrap="square">
            <a:spAutoFit/>
          </a:bodyPr>
          <a:lstStyle/>
          <a:p>
            <a:r>
              <a:rPr lang="en-US" sz="2000" b="1" dirty="0">
                <a:latin typeface="Verdana" panose="020B0604030504040204" pitchFamily="34" charset="0"/>
                <a:ea typeface="Verdana" panose="020B0604030504040204" pitchFamily="34" charset="0"/>
              </a:rPr>
              <a:t>As exterior hardwoods weather, several things happen under these two headings</a:t>
            </a:r>
            <a:r>
              <a:rPr lang="en-US" b="1"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581168835"/>
      </p:ext>
    </p:extLst>
  </p:cSld>
  <p:clrMapOvr>
    <a:masterClrMapping/>
  </p:clrMapOvr>
  <p:transition spd="slow" advTm="60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Natural Sunburn Solutions - The Sitter.com Blog">
            <a:extLst>
              <a:ext uri="{FF2B5EF4-FFF2-40B4-BE49-F238E27FC236}">
                <a16:creationId xmlns:a16="http://schemas.microsoft.com/office/drawing/2014/main" id="{934A12B0-EFAB-4FC6-9A56-099241DD2BE1}"/>
              </a:ext>
            </a:extLst>
          </p:cNvPr>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863162" y="3740"/>
            <a:ext cx="7328837" cy="3374126"/>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outdoor, table, building, wooden&#10;&#10;Description automatically generated">
            <a:extLst>
              <a:ext uri="{FF2B5EF4-FFF2-40B4-BE49-F238E27FC236}">
                <a16:creationId xmlns:a16="http://schemas.microsoft.com/office/drawing/2014/main" id="{BB56AAFC-A8DF-45EA-A654-33A851FD3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684431" y="3456437"/>
            <a:ext cx="7507568" cy="3401553"/>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3" name="Freeform: Shape 5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5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448057" y="691664"/>
            <a:ext cx="4660838" cy="1243584"/>
          </a:xfrm>
        </p:spPr>
        <p:txBody>
          <a:bodyPr vert="horz" lIns="91440" tIns="45720" rIns="91440" bIns="45720" rtlCol="0" anchor="ctr">
            <a:normAutofit fontScale="90000"/>
          </a:bodyPr>
          <a:lstStyle/>
          <a:p>
            <a:r>
              <a:rPr lang="en-US" sz="3600" dirty="0">
                <a:latin typeface="Verdana" panose="020B0604030504040204" pitchFamily="34" charset="0"/>
                <a:ea typeface="Verdana" panose="020B0604030504040204" pitchFamily="34" charset="0"/>
              </a:rPr>
              <a:t>How to</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Protect Your</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Hardwood Investment</a:t>
            </a:r>
            <a:endParaRPr lang="en-US" sz="3400" kern="1200" dirty="0">
              <a:solidFill>
                <a:schemeClr val="tx1"/>
              </a:solidFill>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2" name="Rectangle 6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448057" y="2369990"/>
            <a:ext cx="5071899" cy="4330868"/>
          </a:xfrm>
        </p:spPr>
        <p:txBody>
          <a:bodyPr vert="horz" lIns="91440" tIns="45720" rIns="91440" bIns="45720" rtlCol="0">
            <a:normAutofit fontScale="55000" lnSpcReduction="20000"/>
          </a:bodyPr>
          <a:lstStyle/>
          <a:p>
            <a:pPr marL="0" indent="0" algn="just">
              <a:lnSpc>
                <a:spcPct val="120000"/>
              </a:lnSpc>
              <a:buNone/>
            </a:pPr>
            <a:r>
              <a:rPr lang="en-US" sz="2500" b="1" dirty="0"/>
              <a:t>Because high performance exterior hardwoods are known to last so long, they are often considered ‘investment quality’ decking and siding options. </a:t>
            </a:r>
            <a:r>
              <a:rPr lang="en-US" sz="2500" dirty="0"/>
              <a:t>And, as every investor knows, it is best to protect your investment. With exterior hardwoods, this means always protect the surface of the wood with an initial coat of a UV inhibitive sealer. Think of it as preventative maintenance – it’s like putting on suntan lotion before you go to the beach.</a:t>
            </a:r>
          </a:p>
          <a:p>
            <a:pPr marL="0" indent="0" algn="just">
              <a:lnSpc>
                <a:spcPct val="120000"/>
              </a:lnSpc>
              <a:buNone/>
            </a:pPr>
            <a:r>
              <a:rPr lang="en-US" sz="2500" b="1" dirty="0"/>
              <a:t>Best protection option: </a:t>
            </a:r>
            <a:r>
              <a:rPr lang="en-US" sz="2500" dirty="0"/>
              <a:t>Hardwood decking, or siding would be pre-finished </a:t>
            </a:r>
            <a:r>
              <a:rPr lang="en-US" sz="2500" i="1" dirty="0"/>
              <a:t>before it arrives on your site</a:t>
            </a:r>
            <a:r>
              <a:rPr lang="en-US" sz="2500" dirty="0"/>
              <a:t>. </a:t>
            </a:r>
          </a:p>
          <a:p>
            <a:pPr marL="0" indent="0" algn="just">
              <a:lnSpc>
                <a:spcPct val="120000"/>
              </a:lnSpc>
              <a:buNone/>
            </a:pPr>
            <a:r>
              <a:rPr lang="en-US" sz="2500" b="1" dirty="0"/>
              <a:t>Next best protection option:</a:t>
            </a:r>
            <a:r>
              <a:rPr lang="en-US" sz="2500" dirty="0"/>
              <a:t> Apply a UV coating before installation. Coat all 4 sides of the wood.</a:t>
            </a:r>
          </a:p>
          <a:p>
            <a:pPr marL="0" indent="0" algn="just">
              <a:lnSpc>
                <a:spcPct val="120000"/>
              </a:lnSpc>
              <a:buNone/>
            </a:pPr>
            <a:r>
              <a:rPr lang="en-US" sz="2500" b="1" dirty="0"/>
              <a:t>Third best protection option: </a:t>
            </a:r>
            <a:r>
              <a:rPr lang="en-US" sz="2500" dirty="0"/>
              <a:t>Apply a UV coating immediately after installation. Although you won’t be able to coat all 4 sides of the board, you will still be able to coat the exposed face.</a:t>
            </a:r>
          </a:p>
          <a:p>
            <a:pPr marL="0" indent="0" algn="just">
              <a:lnSpc>
                <a:spcPct val="120000"/>
              </a:lnSpc>
              <a:buNone/>
            </a:pPr>
            <a:r>
              <a:rPr lang="en-US" sz="2500" dirty="0"/>
              <a:t>All these options help minimize surface checking and protect the wood as it seasons on site. </a:t>
            </a:r>
          </a:p>
          <a:p>
            <a:endParaRPr lang="en-US" sz="1100" dirty="0"/>
          </a:p>
        </p:txBody>
      </p:sp>
      <p:sp>
        <p:nvSpPr>
          <p:cNvPr id="35" name="TextBox 34">
            <a:extLst>
              <a:ext uri="{FF2B5EF4-FFF2-40B4-BE49-F238E27FC236}">
                <a16:creationId xmlns:a16="http://schemas.microsoft.com/office/drawing/2014/main" id="{0201A890-CAF8-4ED9-AC7C-3F1014A3B5CB}"/>
              </a:ext>
            </a:extLst>
          </p:cNvPr>
          <p:cNvSpPr txBox="1"/>
          <p:nvPr/>
        </p:nvSpPr>
        <p:spPr>
          <a:xfrm>
            <a:off x="6283257" y="2570566"/>
            <a:ext cx="5513364" cy="830997"/>
          </a:xfrm>
          <a:prstGeom prst="rect">
            <a:avLst/>
          </a:prstGeom>
          <a:noFill/>
        </p:spPr>
        <p:txBody>
          <a:bodyPr wrap="square" rtlCol="0">
            <a:spAutoFit/>
          </a:bodyPr>
          <a:lstStyle/>
          <a:p>
            <a:pPr algn="ctr"/>
            <a:r>
              <a:rPr lang="en-US" sz="2400" i="1" dirty="0">
                <a:solidFill>
                  <a:schemeClr val="bg1"/>
                </a:solidFill>
              </a:rPr>
              <a:t>Please mommy,  use a UV inhibitor to protect your investment</a:t>
            </a:r>
          </a:p>
        </p:txBody>
      </p:sp>
      <p:sp>
        <p:nvSpPr>
          <p:cNvPr id="6" name="Rectangle 5">
            <a:extLst>
              <a:ext uri="{FF2B5EF4-FFF2-40B4-BE49-F238E27FC236}">
                <a16:creationId xmlns:a16="http://schemas.microsoft.com/office/drawing/2014/main" id="{E868B6C9-3424-4F44-8CDB-5FAC80F497C6}"/>
              </a:ext>
            </a:extLst>
          </p:cNvPr>
          <p:cNvSpPr/>
          <p:nvPr/>
        </p:nvSpPr>
        <p:spPr>
          <a:xfrm>
            <a:off x="0" y="998290"/>
            <a:ext cx="128016" cy="96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24F5D8E-E4A8-41F4-BE46-35A207F15834}"/>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715099399"/>
      </p:ext>
    </p:extLst>
  </p:cSld>
  <p:clrMapOvr>
    <a:masterClrMapping/>
  </p:clrMapOvr>
  <p:transition spd="slow" advTm="60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655320" y="600253"/>
            <a:ext cx="6659880" cy="1692794"/>
          </a:xfrm>
        </p:spPr>
        <p:txBody>
          <a:bodyPr vert="horz" lIns="91440" tIns="45720" rIns="91440" bIns="45720" rtlCol="0" anchor="ctr">
            <a:normAutofit/>
          </a:bodyPr>
          <a:lstStyle/>
          <a:p>
            <a:r>
              <a:rPr lang="en-US" sz="3200" dirty="0">
                <a:latin typeface="Verdana" panose="020B0604030504040204" pitchFamily="34" charset="0"/>
                <a:ea typeface="Verdana" panose="020B0604030504040204" pitchFamily="34" charset="0"/>
              </a:rPr>
              <a:t>First Step: </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Acclimate, Acclimate, </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Acclimate </a:t>
            </a:r>
          </a:p>
        </p:txBody>
      </p:sp>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563343" y="2212133"/>
            <a:ext cx="5351197" cy="1628078"/>
          </a:xfrm>
        </p:spPr>
        <p:txBody>
          <a:bodyPr vert="horz" lIns="91440" tIns="45720" rIns="91440" bIns="45720" rtlCol="0">
            <a:normAutofit/>
          </a:bodyPr>
          <a:lstStyle/>
          <a:p>
            <a:pPr marL="0" indent="0" algn="just">
              <a:lnSpc>
                <a:spcPct val="170000"/>
              </a:lnSpc>
              <a:buNone/>
            </a:pPr>
            <a:r>
              <a:rPr lang="en-US" sz="1400" b="1" dirty="0"/>
              <a:t>To help control the dimensional changes initially, wood must be properly acclimated to on-site moisture conditions.  </a:t>
            </a:r>
            <a:r>
              <a:rPr lang="en-US" sz="1400" dirty="0"/>
              <a:t>This essential step will help minimize surface checking and improve wood usage and overall performance. </a:t>
            </a:r>
          </a:p>
          <a:p>
            <a:pPr marL="0" indent="0">
              <a:lnSpc>
                <a:spcPct val="170000"/>
              </a:lnSpc>
              <a:buNone/>
            </a:pPr>
            <a:endParaRPr lang="en-US" sz="1400" dirty="0"/>
          </a:p>
        </p:txBody>
      </p:sp>
      <p:pic>
        <p:nvPicPr>
          <p:cNvPr id="8" name="Content Placeholder 7" descr="A close up of a house&#10;&#10;Description automatically generated">
            <a:extLst>
              <a:ext uri="{FF2B5EF4-FFF2-40B4-BE49-F238E27FC236}">
                <a16:creationId xmlns:a16="http://schemas.microsoft.com/office/drawing/2014/main" id="{3F8E763A-A9B8-43BD-9DD1-5AE8B3E4675B}"/>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TextBox 3">
            <a:extLst>
              <a:ext uri="{FF2B5EF4-FFF2-40B4-BE49-F238E27FC236}">
                <a16:creationId xmlns:a16="http://schemas.microsoft.com/office/drawing/2014/main" id="{AE6FB2AD-F96D-4190-95D7-BB26B7F5103E}"/>
              </a:ext>
            </a:extLst>
          </p:cNvPr>
          <p:cNvSpPr txBox="1"/>
          <p:nvPr/>
        </p:nvSpPr>
        <p:spPr>
          <a:xfrm>
            <a:off x="1187347" y="6267360"/>
            <a:ext cx="5619164" cy="461665"/>
          </a:xfrm>
          <a:prstGeom prst="rect">
            <a:avLst/>
          </a:prstGeom>
          <a:noFill/>
          <a:ln>
            <a:solidFill>
              <a:schemeClr val="accent6"/>
            </a:solidFill>
          </a:ln>
        </p:spPr>
        <p:txBody>
          <a:bodyPr wrap="square" rtlCol="0">
            <a:spAutoFit/>
          </a:bodyPr>
          <a:lstStyle/>
          <a:p>
            <a:pPr algn="ctr"/>
            <a:r>
              <a:rPr lang="en-US" sz="1200" i="1" dirty="0"/>
              <a:t>(SEE OUR </a:t>
            </a:r>
            <a:r>
              <a:rPr lang="en-US" sz="1200" b="1" i="1" dirty="0"/>
              <a:t>PROPER WOOD ACCLIMATION FOR EXTERIOR WOOD</a:t>
            </a:r>
            <a:r>
              <a:rPr lang="en-US" sz="1200" i="1" dirty="0"/>
              <a:t> ONLINE TRAINING FOR MORE INFORMATION ON BEST ACCLIMATION PRACTICES.)</a:t>
            </a:r>
            <a:endParaRPr lang="en-US" sz="1200" dirty="0"/>
          </a:p>
        </p:txBody>
      </p:sp>
      <p:sp>
        <p:nvSpPr>
          <p:cNvPr id="5" name="TextBox 4">
            <a:extLst>
              <a:ext uri="{FF2B5EF4-FFF2-40B4-BE49-F238E27FC236}">
                <a16:creationId xmlns:a16="http://schemas.microsoft.com/office/drawing/2014/main" id="{6CFF9265-D2DF-4AD0-B576-B9E70E23FD9D}"/>
              </a:ext>
            </a:extLst>
          </p:cNvPr>
          <p:cNvSpPr txBox="1"/>
          <p:nvPr/>
        </p:nvSpPr>
        <p:spPr>
          <a:xfrm>
            <a:off x="563343" y="3473252"/>
            <a:ext cx="6399519" cy="2954655"/>
          </a:xfrm>
          <a:prstGeom prst="rect">
            <a:avLst/>
          </a:prstGeom>
          <a:noFill/>
        </p:spPr>
        <p:txBody>
          <a:bodyPr wrap="square" rtlCol="0">
            <a:spAutoFit/>
          </a:bodyPr>
          <a:lstStyle/>
          <a:p>
            <a:pPr algn="just">
              <a:lnSpc>
                <a:spcPct val="150000"/>
              </a:lnSpc>
            </a:pPr>
            <a:endParaRPr lang="en-US" sz="1400" dirty="0"/>
          </a:p>
          <a:p>
            <a:pPr algn="just">
              <a:lnSpc>
                <a:spcPct val="150000"/>
              </a:lnSpc>
            </a:pPr>
            <a:r>
              <a:rPr lang="en-US" sz="1400" dirty="0"/>
              <a:t>Regardless of your decking or hardwood siding species, the first step to a</a:t>
            </a:r>
          </a:p>
          <a:p>
            <a:pPr algn="just">
              <a:lnSpc>
                <a:spcPct val="150000"/>
              </a:lnSpc>
            </a:pPr>
            <a:r>
              <a:rPr lang="en-US" sz="1400" dirty="0"/>
              <a:t>successful project is to always acclimate your exterior hardwoods on-site properly </a:t>
            </a:r>
          </a:p>
          <a:p>
            <a:pPr algn="just">
              <a:lnSpc>
                <a:spcPct val="150000"/>
              </a:lnSpc>
            </a:pPr>
            <a:r>
              <a:rPr lang="en-US" sz="1400" dirty="0"/>
              <a:t>until they adapt to their new environment. During this acclimation period, wood will </a:t>
            </a:r>
          </a:p>
          <a:p>
            <a:pPr algn="just">
              <a:lnSpc>
                <a:spcPct val="150000"/>
              </a:lnSpc>
            </a:pPr>
            <a:r>
              <a:rPr lang="en-US" sz="1400" dirty="0"/>
              <a:t>move and change dimension. Most of this on-site ‘movement’ is typically widthwise shrinkage. For best looks, performance and results, it is imperative that the acclimation be completed before installation. The image to the right shows best demonstrated practices for on-site storage and acclimation.   </a:t>
            </a:r>
          </a:p>
          <a:p>
            <a:endParaRPr lang="en-US" dirty="0"/>
          </a:p>
        </p:txBody>
      </p:sp>
      <p:sp>
        <p:nvSpPr>
          <p:cNvPr id="9" name="TextBox 8">
            <a:extLst>
              <a:ext uri="{FF2B5EF4-FFF2-40B4-BE49-F238E27FC236}">
                <a16:creationId xmlns:a16="http://schemas.microsoft.com/office/drawing/2014/main" id="{B5CBFDF6-DDD4-40DE-92C1-BD1B9EFA4310}"/>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
        <p:nvSpPr>
          <p:cNvPr id="6" name="Arrow: Right 5">
            <a:extLst>
              <a:ext uri="{FF2B5EF4-FFF2-40B4-BE49-F238E27FC236}">
                <a16:creationId xmlns:a16="http://schemas.microsoft.com/office/drawing/2014/main" id="{D1D8C352-53CC-41AB-B621-3D05E21FB9AB}"/>
              </a:ext>
            </a:extLst>
          </p:cNvPr>
          <p:cNvSpPr/>
          <p:nvPr/>
        </p:nvSpPr>
        <p:spPr>
          <a:xfrm>
            <a:off x="560908" y="6330211"/>
            <a:ext cx="558891" cy="20774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954383"/>
      </p:ext>
    </p:extLst>
  </p:cSld>
  <p:clrMapOvr>
    <a:masterClrMapping/>
  </p:clrMapOvr>
  <p:transition spd="slow" advTm="60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tanding on top of a wooden ramp&#10;&#10;Description automatically generated">
            <a:extLst>
              <a:ext uri="{FF2B5EF4-FFF2-40B4-BE49-F238E27FC236}">
                <a16:creationId xmlns:a16="http://schemas.microsoft.com/office/drawing/2014/main" id="{70F6FF8B-8D36-4EBC-9A5E-AB4E681AEA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3022" y="18288"/>
            <a:ext cx="7308978" cy="6839712"/>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3" name="Freeform: Shape 32">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243281" y="968469"/>
            <a:ext cx="4992624" cy="1243584"/>
          </a:xfrm>
        </p:spPr>
        <p:txBody>
          <a:bodyPr vert="horz" lIns="91440" tIns="45720" rIns="91440" bIns="45720" rtlCol="0" anchor="ctr">
            <a:normAutofit/>
          </a:bodyPr>
          <a:lstStyle/>
          <a:p>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 Annual Cleaning</a:t>
            </a:r>
          </a:p>
        </p:txBody>
      </p:sp>
      <p:sp>
        <p:nvSpPr>
          <p:cNvPr id="37" name="Rectangle 36">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355473" y="2230341"/>
            <a:ext cx="5065776" cy="3402363"/>
          </a:xfrm>
        </p:spPr>
        <p:txBody>
          <a:bodyPr vert="horz" lIns="91440" tIns="45720" rIns="91440" bIns="45720" rtlCol="0" anchor="t">
            <a:normAutofit/>
          </a:bodyPr>
          <a:lstStyle/>
          <a:p>
            <a:pPr marL="0" indent="0" algn="just">
              <a:lnSpc>
                <a:spcPct val="150000"/>
              </a:lnSpc>
              <a:buNone/>
            </a:pPr>
            <a:r>
              <a:rPr lang="en-US" sz="1600" b="1" dirty="0"/>
              <a:t>Regardless of the choice of finish or material for your decking or siding, an annual cleaning is essential for the best appearance.</a:t>
            </a:r>
            <a:r>
              <a:rPr lang="en-US" sz="1600" dirty="0"/>
              <a:t> Regardless of whether you are using wood, composite, vinyl, cement, metal or other, removing dirt, debris and detritus yearly is always a good idea.</a:t>
            </a:r>
          </a:p>
          <a:p>
            <a:pPr marL="0" indent="0" algn="just">
              <a:lnSpc>
                <a:spcPct val="150000"/>
              </a:lnSpc>
              <a:buNone/>
            </a:pPr>
            <a:r>
              <a:rPr lang="en-US" sz="1600" dirty="0"/>
              <a:t>Exterior hardwood decking, or siding is no exception.  For best looks – keep it clean. A little bit of care and maintenance goes a long way.</a:t>
            </a:r>
          </a:p>
        </p:txBody>
      </p:sp>
      <p:sp>
        <p:nvSpPr>
          <p:cNvPr id="4" name="Rectangle 3">
            <a:extLst>
              <a:ext uri="{FF2B5EF4-FFF2-40B4-BE49-F238E27FC236}">
                <a16:creationId xmlns:a16="http://schemas.microsoft.com/office/drawing/2014/main" id="{7ED68196-5DE3-476F-8F6A-483F8AA06F50}"/>
              </a:ext>
            </a:extLst>
          </p:cNvPr>
          <p:cNvSpPr/>
          <p:nvPr/>
        </p:nvSpPr>
        <p:spPr>
          <a:xfrm>
            <a:off x="0" y="1031846"/>
            <a:ext cx="243281" cy="956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0A23F0-6BE3-442A-B50C-904DBEAADAF2}"/>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3738240562"/>
      </p:ext>
    </p:extLst>
  </p:cSld>
  <p:clrMapOvr>
    <a:masterClrMapping/>
  </p:clrMapOvr>
  <p:transition spd="slow" advTm="60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3BA7F-EF87-443F-BF69-D37E4F278829}"/>
              </a:ext>
            </a:extLst>
          </p:cNvPr>
          <p:cNvSpPr>
            <a:spLocks noGrp="1"/>
          </p:cNvSpPr>
          <p:nvPr>
            <p:ph type="title"/>
          </p:nvPr>
        </p:nvSpPr>
        <p:spPr>
          <a:xfrm>
            <a:off x="838199" y="963507"/>
            <a:ext cx="3641521" cy="4930986"/>
          </a:xfrm>
        </p:spPr>
        <p:txBody>
          <a:bodyPr vert="horz" lIns="91440" tIns="45720" rIns="91440" bIns="45720" rtlCol="0" anchor="ctr">
            <a:normAutofit/>
          </a:bodyPr>
          <a:lstStyle/>
          <a:p>
            <a:pPr algn="r"/>
            <a:r>
              <a:rPr lang="en-US" dirty="0">
                <a:solidFill>
                  <a:schemeClr val="accent6">
                    <a:lumMod val="75000"/>
                  </a:schemeClr>
                </a:solidFill>
                <a:latin typeface="Verdana" panose="020B0604030504040204" pitchFamily="34" charset="0"/>
                <a:ea typeface="Verdana" panose="020B0604030504040204" pitchFamily="34" charset="0"/>
              </a:rPr>
              <a:t>What</a:t>
            </a:r>
            <a:br>
              <a:rPr lang="en-US" dirty="0">
                <a:solidFill>
                  <a:schemeClr val="accent6">
                    <a:lumMod val="75000"/>
                  </a:schemeClr>
                </a:solidFill>
                <a:latin typeface="Verdana" panose="020B0604030504040204" pitchFamily="34" charset="0"/>
                <a:ea typeface="Verdana" panose="020B0604030504040204" pitchFamily="34" charset="0"/>
              </a:rPr>
            </a:br>
            <a:r>
              <a:rPr lang="en-US" dirty="0">
                <a:solidFill>
                  <a:schemeClr val="accent6">
                    <a:lumMod val="75000"/>
                  </a:schemeClr>
                </a:solidFill>
                <a:latin typeface="Verdana" panose="020B0604030504040204" pitchFamily="34" charset="0"/>
                <a:ea typeface="Verdana" panose="020B0604030504040204" pitchFamily="34" charset="0"/>
              </a:rPr>
              <a:t>Are My Appearance</a:t>
            </a:r>
            <a:br>
              <a:rPr lang="en-US" dirty="0">
                <a:solidFill>
                  <a:schemeClr val="accent6">
                    <a:lumMod val="75000"/>
                  </a:schemeClr>
                </a:solidFill>
                <a:latin typeface="Verdana" panose="020B0604030504040204" pitchFamily="34" charset="0"/>
                <a:ea typeface="Verdana" panose="020B0604030504040204" pitchFamily="34" charset="0"/>
              </a:rPr>
            </a:br>
            <a:r>
              <a:rPr lang="en-US" dirty="0">
                <a:solidFill>
                  <a:schemeClr val="accent6">
                    <a:lumMod val="75000"/>
                  </a:schemeClr>
                </a:solidFill>
                <a:latin typeface="Verdana" panose="020B0604030504040204" pitchFamily="34" charset="0"/>
                <a:ea typeface="Verdana" panose="020B0604030504040204" pitchFamily="34" charset="0"/>
              </a:rPr>
              <a:t>Options?</a:t>
            </a:r>
            <a:endParaRPr lang="en-US" kern="1200" dirty="0">
              <a:solidFill>
                <a:schemeClr val="accent6">
                  <a:lumMod val="75000"/>
                </a:schemeClr>
              </a:solidFill>
              <a:latin typeface="Verdana" panose="020B0604030504040204" pitchFamily="34" charset="0"/>
              <a:ea typeface="Verdana" panose="020B0604030504040204" pitchFamily="34" charset="0"/>
            </a:endParaRP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21D762-18FB-4707-8BA8-B2B8FC8986D2}"/>
              </a:ext>
            </a:extLst>
          </p:cNvPr>
          <p:cNvSpPr>
            <a:spLocks noGrp="1"/>
          </p:cNvSpPr>
          <p:nvPr>
            <p:ph idx="1"/>
          </p:nvPr>
        </p:nvSpPr>
        <p:spPr>
          <a:xfrm>
            <a:off x="4828873" y="1249112"/>
            <a:ext cx="6891499" cy="5044720"/>
          </a:xfrm>
        </p:spPr>
        <p:txBody>
          <a:bodyPr vert="horz" lIns="91440" tIns="45720" rIns="91440" bIns="45720" rtlCol="0" anchor="b">
            <a:noAutofit/>
          </a:bodyPr>
          <a:lstStyle/>
          <a:p>
            <a:pPr algn="just">
              <a:lnSpc>
                <a:spcPct val="150000"/>
              </a:lnSpc>
            </a:pPr>
            <a:r>
              <a:rPr lang="en-US" sz="1500" b="1" dirty="0"/>
              <a:t>New Hardwood </a:t>
            </a:r>
            <a:r>
              <a:rPr lang="en-US" sz="1500" dirty="0"/>
              <a:t>If the client prefers the “new” appearance of the decking or siding and wishes to maintain it, plan to re-finish hardwood decking or siding as desired (usually once every year or two) depending on site conditions, type of finish and other variables.  </a:t>
            </a:r>
          </a:p>
          <a:p>
            <a:pPr algn="just">
              <a:lnSpc>
                <a:spcPct val="150000"/>
              </a:lnSpc>
            </a:pPr>
            <a:r>
              <a:rPr lang="en-US" sz="1500" b="1" dirty="0"/>
              <a:t>Weathered Gray Patina </a:t>
            </a:r>
            <a:r>
              <a:rPr lang="en-US" sz="1500" dirty="0"/>
              <a:t>The hardwood can be allowed to weather and mature over time for a low maintenance natural silvery gray patina.  This option would still require a UV inhibitor finish and maintenance to protect the wood from sun damage. </a:t>
            </a:r>
          </a:p>
          <a:p>
            <a:pPr algn="just">
              <a:lnSpc>
                <a:spcPct val="150000"/>
              </a:lnSpc>
            </a:pPr>
            <a:r>
              <a:rPr lang="en-US" sz="1500" b="1" dirty="0"/>
              <a:t>“Third option” </a:t>
            </a:r>
            <a:r>
              <a:rPr lang="en-US" sz="1500" dirty="0"/>
              <a:t>At any time in the life of the decking or siding, the end consumer can change their mind to suit their needs and lifestyle. If they decide they want the pre-finished material to weather out, it can be left to wear the finish off. Or strip the finish to weather naturally more quickly. Then allow it turn a silvery gray. Or, the reverse is true. A weathered deck can be finished over the gray patina, or the gray patina can be stripped, and the revealed wood underneath can be finished as they wish. Again, either option should include a UV inhibitor finish. </a:t>
            </a:r>
          </a:p>
        </p:txBody>
      </p:sp>
      <p:sp>
        <p:nvSpPr>
          <p:cNvPr id="6" name="TextBox 5">
            <a:extLst>
              <a:ext uri="{FF2B5EF4-FFF2-40B4-BE49-F238E27FC236}">
                <a16:creationId xmlns:a16="http://schemas.microsoft.com/office/drawing/2014/main" id="{4C4EEA60-5183-483F-94ED-A84C94FEB062}"/>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160508659"/>
      </p:ext>
    </p:extLst>
  </p:cSld>
  <p:clrMapOvr>
    <a:masterClrMapping/>
  </p:clrMapOvr>
  <p:transition spd="slow" advTm="60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563040" y="0"/>
            <a:ext cx="4235463" cy="1692794"/>
          </a:xfrm>
        </p:spPr>
        <p:txBody>
          <a:bodyPr vert="horz" lIns="91440" tIns="45720" rIns="91440" bIns="45720" rtlCol="0" anchor="ctr">
            <a:normAutofit fontScale="90000"/>
          </a:bodyPr>
          <a:lstStyle/>
          <a:p>
            <a:br>
              <a:rPr lang="en-US" b="1" dirty="0"/>
            </a:br>
            <a:r>
              <a:rPr lang="en-US" b="1" dirty="0"/>
              <a:t> </a:t>
            </a:r>
            <a:br>
              <a:rPr lang="en-US" b="1" dirty="0"/>
            </a:br>
            <a:r>
              <a:rPr lang="en-US" sz="3600" dirty="0">
                <a:latin typeface="Verdana" panose="020B0604030504040204" pitchFamily="34" charset="0"/>
                <a:ea typeface="Verdana" panose="020B0604030504040204" pitchFamily="34" charset="0"/>
              </a:rPr>
              <a:t>What Are My Appearance</a:t>
            </a:r>
            <a:br>
              <a:rPr lang="en-US" sz="3600" dirty="0">
                <a:latin typeface="Verdana" panose="020B0604030504040204" pitchFamily="34" charset="0"/>
                <a:ea typeface="Verdana" panose="020B0604030504040204" pitchFamily="34" charset="0"/>
              </a:rPr>
            </a:br>
            <a:r>
              <a:rPr lang="en-US" sz="3600" dirty="0">
                <a:latin typeface="Verdana" panose="020B0604030504040204" pitchFamily="34" charset="0"/>
                <a:ea typeface="Verdana" panose="020B0604030504040204" pitchFamily="34" charset="0"/>
              </a:rPr>
              <a:t>Options?</a:t>
            </a:r>
          </a:p>
        </p:txBody>
      </p:sp>
      <p:cxnSp>
        <p:nvCxnSpPr>
          <p:cNvPr id="26" name="Straight Arrow Connector 15">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388946" y="2398219"/>
            <a:ext cx="5375213" cy="4062175"/>
          </a:xfrm>
        </p:spPr>
        <p:txBody>
          <a:bodyPr vert="horz" lIns="91440" tIns="45720" rIns="91440" bIns="45720" rtlCol="0">
            <a:noAutofit/>
          </a:bodyPr>
          <a:lstStyle/>
          <a:p>
            <a:pPr algn="just">
              <a:lnSpc>
                <a:spcPct val="150000"/>
              </a:lnSpc>
            </a:pPr>
            <a:r>
              <a:rPr lang="en-US" sz="1600" b="1" dirty="0"/>
              <a:t>Exposure to UV rays and water are the two most damaging weather effects on outdoor wood. </a:t>
            </a:r>
            <a:r>
              <a:rPr lang="en-US" sz="1600" dirty="0"/>
              <a:t>And not just from an appearance standpoint, it also affects performance.</a:t>
            </a:r>
          </a:p>
          <a:p>
            <a:pPr algn="just">
              <a:lnSpc>
                <a:spcPct val="150000"/>
              </a:lnSpc>
            </a:pPr>
            <a:r>
              <a:rPr lang="en-US" sz="1600" b="1" dirty="0"/>
              <a:t>Softwood decking and siding needs to be maintained. </a:t>
            </a:r>
            <a:r>
              <a:rPr lang="en-US" sz="1600" dirty="0"/>
              <a:t>When softwoods start to turn gray, their performance is affected. Especially decking. Failure to maintain a finish on softwoods will shorten their usable lifespan.</a:t>
            </a:r>
          </a:p>
          <a:p>
            <a:pPr algn="just">
              <a:lnSpc>
                <a:spcPct val="150000"/>
              </a:lnSpc>
            </a:pPr>
            <a:r>
              <a:rPr lang="en-US" sz="1600" b="1" dirty="0"/>
              <a:t>On the other hand, high density hardwood decking and siding will last a long time, even after they start to turn gray. </a:t>
            </a:r>
            <a:r>
              <a:rPr lang="en-US" sz="1600" dirty="0"/>
              <a:t>High density hardwoods are proven to be extremely durable. </a:t>
            </a:r>
            <a:r>
              <a:rPr lang="en-US" sz="1600" i="1" dirty="0"/>
              <a:t>See the </a:t>
            </a:r>
            <a:r>
              <a:rPr lang="en-US" sz="1600" b="1" i="1" dirty="0"/>
              <a:t>15 Year Test </a:t>
            </a:r>
            <a:r>
              <a:rPr lang="en-US" sz="1600" i="1" dirty="0"/>
              <a:t>example shown here.</a:t>
            </a:r>
          </a:p>
        </p:txBody>
      </p:sp>
      <p:pic>
        <p:nvPicPr>
          <p:cNvPr id="5" name="Picture 4">
            <a:extLst>
              <a:ext uri="{FF2B5EF4-FFF2-40B4-BE49-F238E27FC236}">
                <a16:creationId xmlns:a16="http://schemas.microsoft.com/office/drawing/2014/main" id="{1168C52B-60DB-47BF-9C57-92152911DA4D}"/>
              </a:ext>
            </a:extLst>
          </p:cNvPr>
          <p:cNvPicPr/>
          <p:nvPr/>
        </p:nvPicPr>
        <p:blipFill>
          <a:blip r:embed="rId2" cstate="print">
            <a:extLst>
              <a:ext uri="{28A0092B-C50C-407E-A947-70E740481C1C}">
                <a14:useLocalDpi xmlns:a14="http://schemas.microsoft.com/office/drawing/2010/main"/>
              </a:ext>
            </a:extLst>
          </a:blip>
          <a:stretch>
            <a:fillRect/>
          </a:stretch>
        </p:blipFill>
        <p:spPr>
          <a:xfrm>
            <a:off x="5947620" y="2843708"/>
            <a:ext cx="6150948" cy="3808761"/>
          </a:xfrm>
          <a:prstGeom prst="rect">
            <a:avLst/>
          </a:prstGeom>
        </p:spPr>
      </p:pic>
      <p:sp>
        <p:nvSpPr>
          <p:cNvPr id="4" name="TextBox 3">
            <a:extLst>
              <a:ext uri="{FF2B5EF4-FFF2-40B4-BE49-F238E27FC236}">
                <a16:creationId xmlns:a16="http://schemas.microsoft.com/office/drawing/2014/main" id="{E1B9ABC9-629D-4058-B976-B84C7D36103D}"/>
              </a:ext>
            </a:extLst>
          </p:cNvPr>
          <p:cNvSpPr txBox="1"/>
          <p:nvPr/>
        </p:nvSpPr>
        <p:spPr>
          <a:xfrm>
            <a:off x="5947620" y="1541230"/>
            <a:ext cx="6073804" cy="1200329"/>
          </a:xfrm>
          <a:prstGeom prst="rect">
            <a:avLst/>
          </a:prstGeom>
          <a:noFill/>
          <a:ln>
            <a:solidFill>
              <a:schemeClr val="accent6"/>
            </a:solidFill>
          </a:ln>
        </p:spPr>
        <p:txBody>
          <a:bodyPr wrap="square" rtlCol="0">
            <a:spAutoFit/>
          </a:bodyPr>
          <a:lstStyle/>
          <a:p>
            <a:pPr algn="ctr"/>
            <a:r>
              <a:rPr lang="en-US" b="1" dirty="0"/>
              <a:t>15 YEAR TEST</a:t>
            </a:r>
          </a:p>
          <a:p>
            <a:pPr algn="ctr"/>
            <a:r>
              <a:rPr lang="en-US" i="1" dirty="0"/>
              <a:t>WITHOUT a finish , and after 15 years of direct UV exposure, </a:t>
            </a:r>
          </a:p>
          <a:p>
            <a:pPr algn="ctr"/>
            <a:r>
              <a:rPr lang="en-US" i="1" dirty="0"/>
              <a:t>all softwood decking species degraded. </a:t>
            </a:r>
          </a:p>
          <a:p>
            <a:pPr algn="ctr"/>
            <a:r>
              <a:rPr lang="en-US" b="1" i="1" dirty="0"/>
              <a:t>Unfinished high-density Ipe hardwood is fully intact.</a:t>
            </a:r>
          </a:p>
        </p:txBody>
      </p:sp>
      <p:sp>
        <p:nvSpPr>
          <p:cNvPr id="7" name="TextBox 6">
            <a:extLst>
              <a:ext uri="{FF2B5EF4-FFF2-40B4-BE49-F238E27FC236}">
                <a16:creationId xmlns:a16="http://schemas.microsoft.com/office/drawing/2014/main" id="{C0296105-950B-4CA1-886E-1D76A76BC675}"/>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85638134"/>
      </p:ext>
    </p:extLst>
  </p:cSld>
  <p:clrMapOvr>
    <a:masterClrMapping/>
  </p:clrMapOvr>
  <p:transition spd="slow" advTm="60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CABB-0BF1-4204-ABDE-5A92639338CB}"/>
              </a:ext>
            </a:extLst>
          </p:cNvPr>
          <p:cNvSpPr>
            <a:spLocks noGrp="1"/>
          </p:cNvSpPr>
          <p:nvPr>
            <p:ph type="title"/>
          </p:nvPr>
        </p:nvSpPr>
        <p:spPr>
          <a:xfrm>
            <a:off x="655320" y="752964"/>
            <a:ext cx="4672460" cy="1692794"/>
          </a:xfrm>
        </p:spPr>
        <p:txBody>
          <a:bodyPr vert="horz" lIns="91440" tIns="45720" rIns="91440" bIns="45720" rtlCol="0" anchor="ctr">
            <a:normAutofit fontScale="90000"/>
          </a:bodyPr>
          <a:lstStyle/>
          <a:p>
            <a:br>
              <a:rPr lang="en-US" sz="2800" b="1" dirty="0"/>
            </a:br>
            <a:r>
              <a:rPr lang="en-US" sz="3200" dirty="0">
                <a:latin typeface="Verdana" panose="020B0604030504040204" pitchFamily="34" charset="0"/>
                <a:ea typeface="Verdana" panose="020B0604030504040204" pitchFamily="34" charset="0"/>
              </a:rPr>
              <a:t>What Are My Appearance</a:t>
            </a:r>
            <a:br>
              <a:rPr lang="en-US" sz="3200" dirty="0">
                <a:latin typeface="Verdana" panose="020B0604030504040204" pitchFamily="34" charset="0"/>
                <a:ea typeface="Verdana" panose="020B0604030504040204" pitchFamily="34" charset="0"/>
              </a:rPr>
            </a:br>
            <a:r>
              <a:rPr lang="en-US" sz="3200" dirty="0">
                <a:latin typeface="Verdana" panose="020B0604030504040204" pitchFamily="34" charset="0"/>
                <a:ea typeface="Verdana" panose="020B0604030504040204" pitchFamily="34" charset="0"/>
              </a:rPr>
              <a:t>Options?</a:t>
            </a:r>
            <a:br>
              <a:rPr lang="en-US" sz="3200" b="1" dirty="0">
                <a:latin typeface="Verdana" panose="020B0604030504040204" pitchFamily="34" charset="0"/>
                <a:ea typeface="Verdana" panose="020B0604030504040204" pitchFamily="34" charset="0"/>
              </a:rPr>
            </a:br>
            <a:r>
              <a:rPr lang="en-US" sz="3200" b="1" dirty="0">
                <a:latin typeface="Verdana" panose="020B0604030504040204" pitchFamily="34" charset="0"/>
                <a:ea typeface="Verdana" panose="020B0604030504040204" pitchFamily="34" charset="0"/>
              </a:rPr>
              <a:t> </a:t>
            </a:r>
          </a:p>
        </p:txBody>
      </p:sp>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89777E-FA29-4A45-83D8-5626D2FE2DBD}"/>
              </a:ext>
            </a:extLst>
          </p:cNvPr>
          <p:cNvSpPr>
            <a:spLocks noGrp="1"/>
          </p:cNvSpPr>
          <p:nvPr>
            <p:ph sz="half" idx="1"/>
          </p:nvPr>
        </p:nvSpPr>
        <p:spPr>
          <a:xfrm>
            <a:off x="655321" y="2575034"/>
            <a:ext cx="5440679" cy="3462228"/>
          </a:xfrm>
        </p:spPr>
        <p:txBody>
          <a:bodyPr vert="horz" lIns="91440" tIns="45720" rIns="91440" bIns="45720" rtlCol="0">
            <a:normAutofit/>
          </a:bodyPr>
          <a:lstStyle/>
          <a:p>
            <a:pPr marL="0" indent="0" algn="just">
              <a:lnSpc>
                <a:spcPct val="150000"/>
              </a:lnSpc>
              <a:buNone/>
            </a:pPr>
            <a:r>
              <a:rPr lang="en-US" sz="1800" b="1" dirty="0"/>
              <a:t>Maintain a “like new” wood appearance.</a:t>
            </a:r>
          </a:p>
          <a:p>
            <a:pPr marL="0" indent="0" algn="just">
              <a:lnSpc>
                <a:spcPct val="150000"/>
              </a:lnSpc>
              <a:buNone/>
            </a:pPr>
            <a:r>
              <a:rPr lang="en-US" sz="1600" dirty="0"/>
              <a:t>If you want to keep the “new look” appearance of high-density hardwood decking or siding and wish to maintain it, you may re-finish your hardwood decking or siding as you wish, (usually once every year or two). How frequently depends on site conditions, type of finish and other variables.  </a:t>
            </a:r>
          </a:p>
          <a:p>
            <a:pPr marL="0"/>
            <a:endParaRPr lang="en-US" sz="1800" b="1" dirty="0"/>
          </a:p>
          <a:p>
            <a:pPr marL="0"/>
            <a:endParaRPr lang="en-US" sz="1800" dirty="0"/>
          </a:p>
        </p:txBody>
      </p:sp>
      <p:pic>
        <p:nvPicPr>
          <p:cNvPr id="8" name="Picture 7">
            <a:extLst>
              <a:ext uri="{FF2B5EF4-FFF2-40B4-BE49-F238E27FC236}">
                <a16:creationId xmlns:a16="http://schemas.microsoft.com/office/drawing/2014/main" id="{193643A1-7316-49C2-AC92-A13049C97B4F}"/>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6" name="TextBox 5">
            <a:extLst>
              <a:ext uri="{FF2B5EF4-FFF2-40B4-BE49-F238E27FC236}">
                <a16:creationId xmlns:a16="http://schemas.microsoft.com/office/drawing/2014/main" id="{1ABAC2B1-3583-4249-8B6D-72F5D7DA5834}"/>
              </a:ext>
            </a:extLst>
          </p:cNvPr>
          <p:cNvSpPr txBox="1"/>
          <p:nvPr/>
        </p:nvSpPr>
        <p:spPr>
          <a:xfrm>
            <a:off x="9115448" y="6216225"/>
            <a:ext cx="2547817" cy="321735"/>
          </a:xfrm>
          <a:prstGeom prst="rect">
            <a:avLst/>
          </a:prstGeom>
        </p:spPr>
        <p:txBody>
          <a:bodyPr vert="horz" lIns="91440" tIns="45720" rIns="91440" bIns="45720" rtlCol="0">
            <a:normAutofit/>
          </a:bodyPr>
          <a:lstStyle/>
          <a:p>
            <a:pPr>
              <a:lnSpc>
                <a:spcPct val="90000"/>
              </a:lnSpc>
              <a:spcAft>
                <a:spcPts val="600"/>
              </a:spcAft>
            </a:pPr>
            <a:r>
              <a:rPr lang="en-US" sz="1400" dirty="0">
                <a:solidFill>
                  <a:schemeClr val="bg1">
                    <a:lumMod val="65000"/>
                  </a:schemeClr>
                </a:solidFill>
              </a:rPr>
              <a:t>© 2020 General Woodcraft Inc</a:t>
            </a:r>
          </a:p>
        </p:txBody>
      </p:sp>
    </p:spTree>
    <p:extLst>
      <p:ext uri="{BB962C8B-B14F-4D97-AF65-F5344CB8AC3E}">
        <p14:creationId xmlns:p14="http://schemas.microsoft.com/office/powerpoint/2010/main" val="2547777504"/>
      </p:ext>
    </p:extLst>
  </p:cSld>
  <p:clrMapOvr>
    <a:masterClrMapping/>
  </p:clrMapOvr>
  <p:transition spd="slow" advTm="60000">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37DBFD7294ED4CA18F3B92B2E8D69A" ma:contentTypeVersion="2" ma:contentTypeDescription="Create a new document." ma:contentTypeScope="" ma:versionID="feb9406e9b5f6826716e6837a59d9df8">
  <xsd:schema xmlns:xsd="http://www.w3.org/2001/XMLSchema" xmlns:xs="http://www.w3.org/2001/XMLSchema" xmlns:p="http://schemas.microsoft.com/office/2006/metadata/properties" xmlns:ns3="9d2fe915-b6e4-4a04-83c8-b0c840a6f6bb" targetNamespace="http://schemas.microsoft.com/office/2006/metadata/properties" ma:root="true" ma:fieldsID="dd84656ce2be8c9693673ab2a358460e" ns3:_="">
    <xsd:import namespace="9d2fe915-b6e4-4a04-83c8-b0c840a6f6b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fe915-b6e4-4a04-83c8-b0c840a6f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FC0926-C189-4563-8D68-88E4A376662A}">
  <ds:schemaRefs>
    <ds:schemaRef ds:uri="http://schemas.microsoft.com/sharepoint/v3/contenttype/forms"/>
  </ds:schemaRefs>
</ds:datastoreItem>
</file>

<file path=customXml/itemProps2.xml><?xml version="1.0" encoding="utf-8"?>
<ds:datastoreItem xmlns:ds="http://schemas.openxmlformats.org/officeDocument/2006/customXml" ds:itemID="{B168420C-7B45-4253-A620-5993271AF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fe915-b6e4-4a04-83c8-b0c840a6f6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5C849-A740-40DB-8C40-BE116609BDD6}">
  <ds:schemaRefs>
    <ds:schemaRef ds:uri="http://schemas.microsoft.com/office/2006/metadata/properties"/>
    <ds:schemaRef ds:uri="http://purl.org/dc/terms/"/>
    <ds:schemaRef ds:uri="9d2fe915-b6e4-4a04-83c8-b0c840a6f6bb"/>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TotalTime>
  <Words>2019</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Verdana</vt:lpstr>
      <vt:lpstr>Office Theme</vt:lpstr>
      <vt:lpstr>How Exterior Hardwood Decking and Siding Weathers</vt:lpstr>
      <vt:lpstr>Knowing Weathering  Effects of Premium Hardwood Decking and Siding</vt:lpstr>
      <vt:lpstr>PowerPoint Presentation</vt:lpstr>
      <vt:lpstr>How to Protect Your Hardwood Investment</vt:lpstr>
      <vt:lpstr>First Step:  Acclimate, Acclimate,  Acclimate </vt:lpstr>
      <vt:lpstr>  Annual Cleaning</vt:lpstr>
      <vt:lpstr>What Are My Appearance Options?</vt:lpstr>
      <vt:lpstr>   What Are My Appearance Options?</vt:lpstr>
      <vt:lpstr> What Are My Appearance Options?  </vt:lpstr>
      <vt:lpstr>PowerPoint Presentation</vt:lpstr>
      <vt:lpstr>What Are My Appearance Options?</vt:lpstr>
      <vt:lpstr>How The Look of Wood Changes In The First Few Years</vt:lpstr>
      <vt:lpstr>How The Look of Wood Changes In The First Few Years</vt:lpstr>
      <vt:lpstr>How The Look of Wood Changes In The First Few Years</vt:lpstr>
      <vt:lpstr>How High-Density Woods Weather</vt:lpstr>
      <vt:lpstr>How Do High-Density Hardwoods Weather?  IPE</vt:lpstr>
      <vt:lpstr>How Do High-Density Hardwoods Weather?  GARAPA</vt:lpstr>
      <vt:lpstr>How Do High-Density Hardwoods Weather?  MACHICHE</vt:lpstr>
      <vt:lpstr>How Do High-Density Hardwoods Weather?  CUMARU</vt:lpstr>
      <vt:lpstr>How Do High-Density Hardwoods Weather?  THERMOWOOD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Exterior Hardwood Decking and Siding Weathers</dc:title>
  <dc:creator>Liza Sivek</dc:creator>
  <cp:lastModifiedBy>Christopher Nolan</cp:lastModifiedBy>
  <cp:revision>27</cp:revision>
  <dcterms:created xsi:type="dcterms:W3CDTF">2020-04-01T12:17:56Z</dcterms:created>
  <dcterms:modified xsi:type="dcterms:W3CDTF">2020-04-16T20:01:07Z</dcterms:modified>
  <cp:contentStatus/>
</cp:coreProperties>
</file>