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305" r:id="rId7"/>
    <p:sldId id="299" r:id="rId8"/>
    <p:sldId id="300" r:id="rId9"/>
    <p:sldId id="301" r:id="rId10"/>
    <p:sldId id="302" r:id="rId11"/>
    <p:sldId id="303" r:id="rId12"/>
    <p:sldId id="30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119" d="100"/>
          <a:sy n="119" d="100"/>
        </p:scale>
        <p:origin x="21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DDBA-1DE3-45B2-8682-4BAC10F3BF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BA5C9F-585A-4D30-BD73-D3047461E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4262F-C572-4F01-87C9-D50214D62A2F}"/>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5" name="Footer Placeholder 4">
            <a:extLst>
              <a:ext uri="{FF2B5EF4-FFF2-40B4-BE49-F238E27FC236}">
                <a16:creationId xmlns:a16="http://schemas.microsoft.com/office/drawing/2014/main" id="{8B42F02B-DB5B-4458-9F9F-10828F70A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4A7E1-914C-4861-BD00-6CE60026F36C}"/>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3239126046"/>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C2C3-9CD3-4EDF-A6AE-42C834B13E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A76A9C-44F8-44BD-AB03-ABDFFF4E2F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1928D4-D444-4636-860E-78EE6B832FFA}"/>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5" name="Footer Placeholder 4">
            <a:extLst>
              <a:ext uri="{FF2B5EF4-FFF2-40B4-BE49-F238E27FC236}">
                <a16:creationId xmlns:a16="http://schemas.microsoft.com/office/drawing/2014/main" id="{A268F1AC-3A62-419D-810A-B4B5DF8C7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389CA-9352-4859-8320-907C90C7F3F3}"/>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390349068"/>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1498B1-245B-4210-BCE1-711AE1B0C4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4CB1C1-B3B2-4DC0-BE3C-B23D80A0BD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6044F-9723-4B0F-AD76-119A631BAB47}"/>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5" name="Footer Placeholder 4">
            <a:extLst>
              <a:ext uri="{FF2B5EF4-FFF2-40B4-BE49-F238E27FC236}">
                <a16:creationId xmlns:a16="http://schemas.microsoft.com/office/drawing/2014/main" id="{3D4499E1-4E10-4FB7-91D0-7619B8C30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6DBC7-4D3D-4315-B175-EB102148256E}"/>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3357831294"/>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BB89-78E8-4F4F-BA4E-A1FD7B6CB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E9C63A-6DBC-4812-9DD8-4BDCB39B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1C1D3-A08F-4F77-A8CD-98ED196620DB}"/>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5" name="Footer Placeholder 4">
            <a:extLst>
              <a:ext uri="{FF2B5EF4-FFF2-40B4-BE49-F238E27FC236}">
                <a16:creationId xmlns:a16="http://schemas.microsoft.com/office/drawing/2014/main" id="{F40F4089-6AB8-4929-BB7D-2E2832432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A7DFB-1B66-4669-A882-9C63F40AB5F8}"/>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3820105060"/>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C464-F81E-432A-A003-88CD9EA19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6EF202-26D7-45FB-9BCB-B3921F6C38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FC28B3-DF28-469D-A61E-FB785AA06379}"/>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5" name="Footer Placeholder 4">
            <a:extLst>
              <a:ext uri="{FF2B5EF4-FFF2-40B4-BE49-F238E27FC236}">
                <a16:creationId xmlns:a16="http://schemas.microsoft.com/office/drawing/2014/main" id="{0BAC0AD7-51C1-4482-AC02-7F0E9982F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FDCA6-41D7-4299-B551-3C0DAD8EF1F1}"/>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53326129"/>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2D26-2D87-4449-A4EB-DA477D0A3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E5F4D9-F67A-442D-B070-2E8E7B9FDF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54CBDC-BDC5-476F-AED2-B7442CCB71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8C5F83-B1DE-44AC-B449-4798D599E497}"/>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6" name="Footer Placeholder 5">
            <a:extLst>
              <a:ext uri="{FF2B5EF4-FFF2-40B4-BE49-F238E27FC236}">
                <a16:creationId xmlns:a16="http://schemas.microsoft.com/office/drawing/2014/main" id="{A82576E0-B3D7-48F8-A970-9FD8C9534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C119-9C92-46BF-B9F3-F7F672C6D4DD}"/>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4251833200"/>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DFA6-7ADD-4793-8A8E-85525E4427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63796-4CB0-486D-B923-6008A015C7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2758-0F20-4F43-896E-0A6BA69A27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88AA97-A392-4757-B428-1386D65C0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50CF18-A627-45B3-898F-D8FB04FFA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CC8432-3CFC-4BB5-8522-0A12393EE0ED}"/>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8" name="Footer Placeholder 7">
            <a:extLst>
              <a:ext uri="{FF2B5EF4-FFF2-40B4-BE49-F238E27FC236}">
                <a16:creationId xmlns:a16="http://schemas.microsoft.com/office/drawing/2014/main" id="{AF05BD87-46BA-44D2-B508-DBEDF27451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9B233D-9557-496B-AA05-25EC93F2007A}"/>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1518131725"/>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6205-22CC-46A7-A6CD-6FFF3896CC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BB3083-2CCD-476D-B988-F3705300EB25}"/>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4" name="Footer Placeholder 3">
            <a:extLst>
              <a:ext uri="{FF2B5EF4-FFF2-40B4-BE49-F238E27FC236}">
                <a16:creationId xmlns:a16="http://schemas.microsoft.com/office/drawing/2014/main" id="{13CDAE46-7B0D-4860-A0D4-3619B56187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1D64D-B141-48D4-9272-29EE80AC0D96}"/>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1768407531"/>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77A60-2E93-48C3-9285-825E8BF183BC}"/>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3" name="Footer Placeholder 2">
            <a:extLst>
              <a:ext uri="{FF2B5EF4-FFF2-40B4-BE49-F238E27FC236}">
                <a16:creationId xmlns:a16="http://schemas.microsoft.com/office/drawing/2014/main" id="{025CA864-8343-4106-BC8F-CE48D20E9B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CE086D-C7AD-4243-9583-807DC5D1688F}"/>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1734629790"/>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7D98-B3D0-4039-838D-BB8EE66EB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750290-A7DE-4222-AAC6-E913606F3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0EB9E-F1E1-4BD2-997F-C3EEED381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0E32B-D498-4322-8835-3ADD8C44C094}"/>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6" name="Footer Placeholder 5">
            <a:extLst>
              <a:ext uri="{FF2B5EF4-FFF2-40B4-BE49-F238E27FC236}">
                <a16:creationId xmlns:a16="http://schemas.microsoft.com/office/drawing/2014/main" id="{0B600AF3-4230-49A4-8D35-797A8C722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DACE5-9242-411E-8D09-E7F8AD2751D6}"/>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4195572890"/>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850C-8C27-4603-897A-34C3FF023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097F57-4844-43CC-8BB7-FFBADDA983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B6B5C0-8A1C-4B0B-8F5E-4D5974DD1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1599D-6BCD-42DE-A1CF-C526D1E19C2E}"/>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6" name="Footer Placeholder 5">
            <a:extLst>
              <a:ext uri="{FF2B5EF4-FFF2-40B4-BE49-F238E27FC236}">
                <a16:creationId xmlns:a16="http://schemas.microsoft.com/office/drawing/2014/main" id="{BDA09224-AAD7-4D27-A0B4-9AC78474C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F18F18-9EFD-46AA-AA67-807F22A4C78C}"/>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2334097170"/>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81808-8525-42F0-A875-C83E7D3B9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CC7ACF-1109-4206-BDCA-F4532FC3E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A41E9-6283-4222-84DF-8D4E38FC8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0CE48-90ED-4EC0-81E7-517B7E4C29AC}" type="datetimeFigureOut">
              <a:rPr lang="en-US" smtClean="0"/>
              <a:t>4/16/2020</a:t>
            </a:fld>
            <a:endParaRPr lang="en-US"/>
          </a:p>
        </p:txBody>
      </p:sp>
      <p:sp>
        <p:nvSpPr>
          <p:cNvPr id="5" name="Footer Placeholder 4">
            <a:extLst>
              <a:ext uri="{FF2B5EF4-FFF2-40B4-BE49-F238E27FC236}">
                <a16:creationId xmlns:a16="http://schemas.microsoft.com/office/drawing/2014/main" id="{F8177634-569C-4177-8034-ABF2E9F85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377FF1-51FB-4589-BC93-495335513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4123F-3169-4BC6-A5BB-4AC7F0C9DFB1}" type="slidenum">
              <a:rPr lang="en-US" smtClean="0"/>
              <a:t>‹#›</a:t>
            </a:fld>
            <a:endParaRPr lang="en-US"/>
          </a:p>
        </p:txBody>
      </p:sp>
    </p:spTree>
    <p:extLst>
      <p:ext uri="{BB962C8B-B14F-4D97-AF65-F5344CB8AC3E}">
        <p14:creationId xmlns:p14="http://schemas.microsoft.com/office/powerpoint/2010/main" val="3164634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ataverdedecking.com/proper-wood-acclimation-course-registration?hsCtaTracking=584cfb7e-c36e-4c86-b826-c2f074d45f56%7C2041e849-5fa7-45ea-8e8d-323b5f05e87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5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F323A5-FB1D-4742-8A1B-AEBDA1709F6F}"/>
              </a:ext>
            </a:extLst>
          </p:cNvPr>
          <p:cNvSpPr>
            <a:spLocks noGrp="1"/>
          </p:cNvSpPr>
          <p:nvPr>
            <p:ph type="ctrTitle"/>
          </p:nvPr>
        </p:nvSpPr>
        <p:spPr>
          <a:xfrm>
            <a:off x="1848465" y="3298722"/>
            <a:ext cx="8495070" cy="1784402"/>
          </a:xfrm>
        </p:spPr>
        <p:txBody>
          <a:bodyPr anchor="b">
            <a:normAutofit/>
          </a:bodyPr>
          <a:lstStyle/>
          <a:p>
            <a:r>
              <a:rPr lang="en-US" sz="3800" b="1">
                <a:solidFill>
                  <a:srgbClr val="FFFFFF"/>
                </a:solidFill>
                <a:latin typeface="Verdana" panose="020B0604030504040204" pitchFamily="34" charset="0"/>
                <a:ea typeface="Verdana" panose="020B0604030504040204" pitchFamily="34" charset="0"/>
              </a:rPr>
              <a:t>PROPER WOOD ACCLIMATION</a:t>
            </a:r>
            <a:br>
              <a:rPr lang="en-US" sz="3800" b="1">
                <a:solidFill>
                  <a:srgbClr val="FFFFFF"/>
                </a:solidFill>
                <a:latin typeface="Verdana" panose="020B0604030504040204" pitchFamily="34" charset="0"/>
                <a:ea typeface="Verdana" panose="020B0604030504040204" pitchFamily="34" charset="0"/>
              </a:rPr>
            </a:br>
            <a:r>
              <a:rPr lang="en-US" sz="3800" b="1">
                <a:solidFill>
                  <a:srgbClr val="FFFFFF"/>
                </a:solidFill>
                <a:latin typeface="Verdana" panose="020B0604030504040204" pitchFamily="34" charset="0"/>
                <a:ea typeface="Verdana" panose="020B0604030504040204" pitchFamily="34" charset="0"/>
              </a:rPr>
              <a:t>FOR EXTERIOR WOOD</a:t>
            </a:r>
          </a:p>
        </p:txBody>
      </p:sp>
      <p:sp>
        <p:nvSpPr>
          <p:cNvPr id="3" name="Subtitle 2">
            <a:extLst>
              <a:ext uri="{FF2B5EF4-FFF2-40B4-BE49-F238E27FC236}">
                <a16:creationId xmlns:a16="http://schemas.microsoft.com/office/drawing/2014/main" id="{7E67F87C-C4FB-4B7C-AF44-F9CC46E58C4A}"/>
              </a:ext>
            </a:extLst>
          </p:cNvPr>
          <p:cNvSpPr>
            <a:spLocks noGrp="1"/>
          </p:cNvSpPr>
          <p:nvPr>
            <p:ph type="subTitle" idx="1"/>
          </p:nvPr>
        </p:nvSpPr>
        <p:spPr>
          <a:xfrm>
            <a:off x="1848465" y="5258851"/>
            <a:ext cx="8495070" cy="904005"/>
          </a:xfrm>
        </p:spPr>
        <p:txBody>
          <a:bodyPr>
            <a:normAutofit/>
          </a:bodyPr>
          <a:lstStyle/>
          <a:p>
            <a:r>
              <a:rPr lang="en-US">
                <a:solidFill>
                  <a:srgbClr val="FFFFFF"/>
                </a:solidFill>
              </a:rPr>
              <a:t>PROFESSIONAL TRAINING OUTLINE</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497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9E50E58C-81C2-4C79-B74D-B1C8A46A6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115" y="1667215"/>
            <a:ext cx="1517772" cy="584246"/>
          </a:xfrm>
          <a:prstGeom prst="rect">
            <a:avLst/>
          </a:prstGeom>
        </p:spPr>
      </p:pic>
      <p:sp>
        <p:nvSpPr>
          <p:cNvPr id="4" name="TextBox 3">
            <a:extLst>
              <a:ext uri="{FF2B5EF4-FFF2-40B4-BE49-F238E27FC236}">
                <a16:creationId xmlns:a16="http://schemas.microsoft.com/office/drawing/2014/main" id="{E848785C-F7FC-445F-874C-D535BFD813E1}"/>
              </a:ext>
            </a:extLst>
          </p:cNvPr>
          <p:cNvSpPr txBox="1"/>
          <p:nvPr/>
        </p:nvSpPr>
        <p:spPr>
          <a:xfrm>
            <a:off x="8723282" y="6357313"/>
            <a:ext cx="3240506" cy="369332"/>
          </a:xfrm>
          <a:prstGeom prst="rect">
            <a:avLst/>
          </a:prstGeom>
          <a:noFill/>
        </p:spPr>
        <p:txBody>
          <a:bodyPr wrap="square" rtlCol="0">
            <a:spAutoFit/>
          </a:bodyPr>
          <a:lstStyle/>
          <a:p>
            <a:pPr>
              <a:spcAft>
                <a:spcPts val="600"/>
              </a:spcAft>
            </a:pPr>
            <a:r>
              <a:rPr lang="en-US" dirty="0">
                <a:solidFill>
                  <a:schemeClr val="bg2">
                    <a:lumMod val="50000"/>
                  </a:schemeClr>
                </a:solidFill>
              </a:rPr>
              <a:t>© 2020 General Woodcraft Inc</a:t>
            </a:r>
            <a:endParaRPr lang="en-US">
              <a:solidFill>
                <a:schemeClr val="bg2">
                  <a:lumMod val="50000"/>
                </a:schemeClr>
              </a:solidFill>
            </a:endParaRPr>
          </a:p>
        </p:txBody>
      </p:sp>
    </p:spTree>
    <p:extLst>
      <p:ext uri="{BB962C8B-B14F-4D97-AF65-F5344CB8AC3E}">
        <p14:creationId xmlns:p14="http://schemas.microsoft.com/office/powerpoint/2010/main" val="2497838127"/>
      </p:ext>
    </p:extLst>
  </p:cSld>
  <p:clrMapOvr>
    <a:masterClrMapping/>
  </p:clrMapOvr>
  <mc:AlternateContent xmlns:mc="http://schemas.openxmlformats.org/markup-compatibility/2006" xmlns:p14="http://schemas.microsoft.com/office/powerpoint/2010/main">
    <mc:Choice Requires="p14">
      <p:transition spd="slow" p14:dur="1060" advTm="6000">
        <p:wipe/>
      </p:transition>
    </mc:Choice>
    <mc:Fallback xmlns="">
      <p:transition spd="slow" advTm="6000">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1AC564-D33B-414B-A53A-27FD3A4B8AB1}"/>
              </a:ext>
            </a:extLst>
          </p:cNvPr>
          <p:cNvSpPr txBox="1"/>
          <p:nvPr/>
        </p:nvSpPr>
        <p:spPr>
          <a:xfrm>
            <a:off x="4397863" y="988168"/>
            <a:ext cx="2752354" cy="2709275"/>
          </a:xfrm>
          <a:prstGeom prst="ellipse">
            <a:avLst/>
          </a:prstGeom>
          <a:solidFill>
            <a:schemeClr val="accent6">
              <a:lumMod val="50000"/>
            </a:schemeClr>
          </a:solidFill>
          <a:ln w="174625" cmpd="thinThick">
            <a:solidFill>
              <a:schemeClr val="tx1"/>
            </a:solidFill>
          </a:ln>
        </p:spPr>
        <p:txBody>
          <a:bodyPr vert="horz" lIns="91440" tIns="45720" rIns="91440" bIns="45720" rtlCol="0" anchor="ctr">
            <a:normAutofit/>
          </a:bodyPr>
          <a:lstStyle/>
          <a:p>
            <a:pPr algn="ctr">
              <a:lnSpc>
                <a:spcPct val="90000"/>
              </a:lnSpc>
              <a:spcBef>
                <a:spcPct val="0"/>
              </a:spcBef>
              <a:spcAft>
                <a:spcPts val="600"/>
              </a:spcAft>
            </a:pPr>
            <a:r>
              <a:rPr lang="en-US" sz="2800" dirty="0">
                <a:solidFill>
                  <a:schemeClr val="bg1"/>
                </a:solidFill>
                <a:latin typeface="+mj-lt"/>
                <a:ea typeface="+mj-ea"/>
                <a:cs typeface="+mj-cs"/>
              </a:rPr>
              <a:t>END OF SECTION</a:t>
            </a:r>
          </a:p>
        </p:txBody>
      </p:sp>
      <p:sp>
        <p:nvSpPr>
          <p:cNvPr id="3" name="TextBox 2">
            <a:extLst>
              <a:ext uri="{FF2B5EF4-FFF2-40B4-BE49-F238E27FC236}">
                <a16:creationId xmlns:a16="http://schemas.microsoft.com/office/drawing/2014/main" id="{3702363C-3126-4CBF-9578-D5ADCB662999}"/>
              </a:ext>
            </a:extLst>
          </p:cNvPr>
          <p:cNvSpPr txBox="1"/>
          <p:nvPr/>
        </p:nvSpPr>
        <p:spPr>
          <a:xfrm>
            <a:off x="1923875" y="4206221"/>
            <a:ext cx="7700329" cy="571631"/>
          </a:xfrm>
          <a:prstGeom prst="rect">
            <a:avLst/>
          </a:prstGeom>
          <a:noFill/>
        </p:spPr>
        <p:txBody>
          <a:bodyPr wrap="square" rtlCol="0">
            <a:spAutoFit/>
          </a:bodyPr>
          <a:lstStyle/>
          <a:p>
            <a:pPr algn="ctr">
              <a:lnSpc>
                <a:spcPct val="150000"/>
              </a:lnSpc>
            </a:pPr>
            <a:r>
              <a:rPr lang="en-US" sz="2400" b="1" dirty="0">
                <a:latin typeface="Verdana" panose="020B0604030504040204" pitchFamily="34" charset="0"/>
                <a:ea typeface="Verdana" panose="020B0604030504040204" pitchFamily="34" charset="0"/>
                <a:hlinkClick r:id="rId2"/>
              </a:rPr>
              <a:t>Return To The Page To Proceed To Testing</a:t>
            </a:r>
            <a:endParaRPr lang="en-US" sz="2400" b="1"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1B69070D-03E7-48B4-B8A5-812873573708}"/>
              </a:ext>
            </a:extLst>
          </p:cNvPr>
          <p:cNvSpPr txBox="1"/>
          <p:nvPr/>
        </p:nvSpPr>
        <p:spPr>
          <a:xfrm>
            <a:off x="8951494" y="6488668"/>
            <a:ext cx="3240506" cy="369332"/>
          </a:xfrm>
          <a:prstGeom prst="rect">
            <a:avLst/>
          </a:prstGeom>
          <a:noFill/>
        </p:spPr>
        <p:txBody>
          <a:bodyPr wrap="square" rtlCol="0">
            <a:spAutoFit/>
          </a:bodyPr>
          <a:lstStyle/>
          <a:p>
            <a:r>
              <a:rPr lang="en-US" dirty="0">
                <a:solidFill>
                  <a:schemeClr val="bg2"/>
                </a:solidFill>
              </a:rPr>
              <a:t>© 2020 General Woodcraft Inc</a:t>
            </a:r>
          </a:p>
        </p:txBody>
      </p:sp>
    </p:spTree>
    <p:extLst>
      <p:ext uri="{BB962C8B-B14F-4D97-AF65-F5344CB8AC3E}">
        <p14:creationId xmlns:p14="http://schemas.microsoft.com/office/powerpoint/2010/main" val="1702834264"/>
      </p:ext>
    </p:extLst>
  </p:cSld>
  <p:clrMapOvr>
    <a:masterClrMapping/>
  </p:clrMapOvr>
  <mc:AlternateContent xmlns:mc="http://schemas.openxmlformats.org/markup-compatibility/2006" xmlns:p14="http://schemas.microsoft.com/office/powerpoint/2010/main">
    <mc:Choice Requires="p14">
      <p:transition spd="slow" p14:dur="1300" advTm="10000">
        <p:wipe/>
      </p:transition>
    </mc:Choice>
    <mc:Fallback xmlns="">
      <p:transition spd="slow" advTm="10000">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3BA7F-EF87-443F-BF69-D37E4F278829}"/>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kern="1200" dirty="0">
                <a:solidFill>
                  <a:schemeClr val="accent6">
                    <a:lumMod val="75000"/>
                  </a:schemeClr>
                </a:solidFill>
                <a:latin typeface="Verdana" panose="020B0604030504040204" pitchFamily="34" charset="0"/>
                <a:ea typeface="Verdana" panose="020B0604030504040204" pitchFamily="34" charset="0"/>
              </a:rPr>
              <a:t>Knowing</a:t>
            </a:r>
            <a:br>
              <a:rPr lang="en-US" kern="1200" dirty="0">
                <a:solidFill>
                  <a:schemeClr val="accent6">
                    <a:lumMod val="75000"/>
                  </a:schemeClr>
                </a:solidFill>
                <a:latin typeface="Verdana" panose="020B0604030504040204" pitchFamily="34" charset="0"/>
                <a:ea typeface="Verdana" panose="020B0604030504040204" pitchFamily="34" charset="0"/>
              </a:rPr>
            </a:br>
            <a:r>
              <a:rPr lang="en-US" kern="1200" dirty="0">
                <a:solidFill>
                  <a:schemeClr val="accent6">
                    <a:lumMod val="75000"/>
                  </a:schemeClr>
                </a:solidFill>
                <a:latin typeface="Verdana" panose="020B0604030504040204" pitchFamily="34" charset="0"/>
                <a:ea typeface="Verdana" panose="020B0604030504040204" pitchFamily="34" charset="0"/>
              </a:rPr>
              <a:t>Critical Acclimation Guidelines for Hardwood Materials</a:t>
            </a:r>
          </a:p>
        </p:txBody>
      </p:sp>
      <p:cxnSp>
        <p:nvCxnSpPr>
          <p:cNvPr id="13" name="Straight Connector 12">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21D762-18FB-4707-8BA8-B2B8FC8986D2}"/>
              </a:ext>
            </a:extLst>
          </p:cNvPr>
          <p:cNvSpPr>
            <a:spLocks noGrp="1"/>
          </p:cNvSpPr>
          <p:nvPr>
            <p:ph idx="1"/>
          </p:nvPr>
        </p:nvSpPr>
        <p:spPr>
          <a:xfrm>
            <a:off x="4849206" y="3285602"/>
            <a:ext cx="6814059" cy="3029995"/>
          </a:xfrm>
        </p:spPr>
        <p:txBody>
          <a:bodyPr vert="horz" lIns="91440" tIns="45720" rIns="91440" bIns="45720" rtlCol="0" anchor="b">
            <a:noAutofit/>
          </a:bodyPr>
          <a:lstStyle/>
          <a:p>
            <a:pPr marL="0" indent="0" algn="just">
              <a:lnSpc>
                <a:spcPct val="150000"/>
              </a:lnSpc>
              <a:buNone/>
            </a:pPr>
            <a:r>
              <a:rPr lang="en-US" sz="1800" b="1" dirty="0">
                <a:latin typeface="+mj-lt"/>
                <a:ea typeface="Verdana" panose="020B0604030504040204" pitchFamily="34" charset="0"/>
              </a:rPr>
              <a:t>Wood is an amazing, all natural, renewable product but it’s still wood.</a:t>
            </a:r>
            <a:r>
              <a:rPr lang="en-US" sz="1800" dirty="0">
                <a:latin typeface="+mj-lt"/>
                <a:ea typeface="Verdana" panose="020B0604030504040204" pitchFamily="34" charset="0"/>
              </a:rPr>
              <a:t> All wood will move, expand, and contract,  especially during its initial acclimation period on site. It is imperative to allow wood to acclimate properly before installing it. The better you treat your new wood siding or decking, particularly while it initially acclimates, the more likely you are to be thrilled with your end project. Although hardwood decking and siding species such as </a:t>
            </a:r>
            <a:r>
              <a:rPr lang="en-US" sz="1800" dirty="0" err="1">
                <a:latin typeface="+mj-lt"/>
                <a:ea typeface="Verdana" panose="020B0604030504040204" pitchFamily="34" charset="0"/>
              </a:rPr>
              <a:t>Ipe</a:t>
            </a:r>
            <a:r>
              <a:rPr lang="en-US" sz="1800" dirty="0">
                <a:latin typeface="+mj-lt"/>
                <a:ea typeface="Verdana" panose="020B0604030504040204" pitchFamily="34" charset="0"/>
              </a:rPr>
              <a:t>, </a:t>
            </a:r>
            <a:r>
              <a:rPr lang="en-US" sz="1800" dirty="0" err="1">
                <a:latin typeface="+mj-lt"/>
                <a:ea typeface="Verdana" panose="020B0604030504040204" pitchFamily="34" charset="0"/>
              </a:rPr>
              <a:t>Cumaru</a:t>
            </a:r>
            <a:r>
              <a:rPr lang="en-US" sz="1800" dirty="0">
                <a:latin typeface="+mj-lt"/>
                <a:ea typeface="Verdana" panose="020B0604030504040204" pitchFamily="34" charset="0"/>
              </a:rPr>
              <a:t>, </a:t>
            </a:r>
            <a:r>
              <a:rPr lang="en-US" sz="1800" dirty="0" err="1">
                <a:latin typeface="+mj-lt"/>
                <a:ea typeface="Verdana" panose="020B0604030504040204" pitchFamily="34" charset="0"/>
              </a:rPr>
              <a:t>Garapa</a:t>
            </a:r>
            <a:r>
              <a:rPr lang="en-US" sz="1800" dirty="0">
                <a:latin typeface="+mj-lt"/>
                <a:ea typeface="Verdana" panose="020B0604030504040204" pitchFamily="34" charset="0"/>
              </a:rPr>
              <a:t>, </a:t>
            </a:r>
            <a:r>
              <a:rPr lang="en-US" sz="1800" dirty="0" err="1">
                <a:latin typeface="+mj-lt"/>
                <a:ea typeface="Verdana" panose="020B0604030504040204" pitchFamily="34" charset="0"/>
              </a:rPr>
              <a:t>Machiche</a:t>
            </a:r>
            <a:r>
              <a:rPr lang="en-US" sz="1800" dirty="0">
                <a:latin typeface="+mj-lt"/>
                <a:ea typeface="Verdana" panose="020B0604030504040204" pitchFamily="34" charset="0"/>
              </a:rPr>
              <a:t> and others will last a long time and perform well, they all still need to acclimate properly for best results. Even Kiln Dried (KD) materials need to be properly acclimated. By completing this training outline, you will learn the professional best practices, the Do’s and Don’ts for contractors and end-use consumers, and tips from our Mataverde experts on acclimating your wood decking and siding materials to ensure the best possible outcome. </a:t>
            </a:r>
          </a:p>
        </p:txBody>
      </p:sp>
      <p:sp>
        <p:nvSpPr>
          <p:cNvPr id="6" name="TextBox 5">
            <a:extLst>
              <a:ext uri="{FF2B5EF4-FFF2-40B4-BE49-F238E27FC236}">
                <a16:creationId xmlns:a16="http://schemas.microsoft.com/office/drawing/2014/main" id="{4C4EEA60-5183-483F-94ED-A84C94FEB062}"/>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398107587"/>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uilding next to a window&#10;&#10;Description automatically generated">
            <a:extLst>
              <a:ext uri="{FF2B5EF4-FFF2-40B4-BE49-F238E27FC236}">
                <a16:creationId xmlns:a16="http://schemas.microsoft.com/office/drawing/2014/main" id="{5D41F481-782D-4DF7-BAEF-9591DFFCFA49}"/>
              </a:ext>
            </a:extLst>
          </p:cNvPr>
          <p:cNvPicPr>
            <a:picLocks noChangeAspect="1"/>
          </p:cNvPicPr>
          <p:nvPr/>
        </p:nvPicPr>
        <p:blipFill rotWithShape="1">
          <a:blip r:embed="rId2">
            <a:extLst>
              <a:ext uri="{28A0092B-C50C-407E-A947-70E740481C1C}">
                <a14:useLocalDpi xmlns:a14="http://schemas.microsoft.com/office/drawing/2010/main" val="0"/>
              </a:ext>
            </a:extLst>
          </a:blip>
          <a:srcRect l="24895" r="2514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1" name="Picture 10" descr="A room filled with furniture and a large window&#10;&#10;Description automatically generated">
            <a:extLst>
              <a:ext uri="{FF2B5EF4-FFF2-40B4-BE49-F238E27FC236}">
                <a16:creationId xmlns:a16="http://schemas.microsoft.com/office/drawing/2014/main" id="{0CA9F155-6A03-45FA-9375-8B264201BFAE}"/>
              </a:ext>
            </a:extLst>
          </p:cNvPr>
          <p:cNvPicPr>
            <a:picLocks noChangeAspect="1"/>
          </p:cNvPicPr>
          <p:nvPr/>
        </p:nvPicPr>
        <p:blipFill rotWithShape="1">
          <a:blip r:embed="rId3">
            <a:extLst>
              <a:ext uri="{28A0092B-C50C-407E-A947-70E740481C1C}">
                <a14:useLocalDpi xmlns:a14="http://schemas.microsoft.com/office/drawing/2010/main" val="0"/>
              </a:ext>
            </a:extLst>
          </a:blip>
          <a:srcRect l="40098" r="1048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07" name="Freeform: Shape 10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9" name="Freeform: Shape 10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907DAF4-E56B-45B5-A688-BFE12786E1B3}"/>
              </a:ext>
            </a:extLst>
          </p:cNvPr>
          <p:cNvSpPr>
            <a:spLocks noGrp="1"/>
          </p:cNvSpPr>
          <p:nvPr>
            <p:ph type="title"/>
          </p:nvPr>
        </p:nvSpPr>
        <p:spPr>
          <a:xfrm>
            <a:off x="448056" y="859536"/>
            <a:ext cx="5003510" cy="1243584"/>
          </a:xfrm>
        </p:spPr>
        <p:txBody>
          <a:bodyPr vert="horz" lIns="91440" tIns="45720" rIns="91440" bIns="45720" rtlCol="0" anchor="ctr">
            <a:normAutofit fontScale="90000"/>
          </a:bodyPr>
          <a:lstStyle/>
          <a:p>
            <a:r>
              <a:rPr lang="en-US" sz="2400" b="1" kern="1200" dirty="0">
                <a:latin typeface="Verdana" panose="020B0604030504040204" pitchFamily="34" charset="0"/>
                <a:ea typeface="Verdana" panose="020B0604030504040204" pitchFamily="34" charset="0"/>
              </a:rPr>
              <a:t>Expert Tips To Know About</a:t>
            </a:r>
            <a:br>
              <a:rPr lang="en-US" sz="2400" b="1" kern="1200" dirty="0">
                <a:latin typeface="Verdana" panose="020B0604030504040204" pitchFamily="34" charset="0"/>
                <a:ea typeface="Verdana" panose="020B0604030504040204" pitchFamily="34" charset="0"/>
              </a:rPr>
            </a:br>
            <a:r>
              <a:rPr lang="en-US" sz="2400" b="1" kern="1200" dirty="0">
                <a:latin typeface="Verdana" panose="020B0604030504040204" pitchFamily="34" charset="0"/>
                <a:ea typeface="Verdana" panose="020B0604030504040204" pitchFamily="34" charset="0"/>
              </a:rPr>
              <a:t>Exterior Wood Acclimation</a:t>
            </a:r>
            <a:br>
              <a:rPr lang="en-US" sz="2400" b="1" kern="1200" dirty="0">
                <a:latin typeface="Verdana" panose="020B0604030504040204" pitchFamily="34" charset="0"/>
                <a:ea typeface="Verdana" panose="020B0604030504040204" pitchFamily="34" charset="0"/>
              </a:rPr>
            </a:br>
            <a:r>
              <a:rPr lang="en-US" sz="2400" b="1" kern="1200" dirty="0">
                <a:latin typeface="Verdana" panose="020B0604030504040204" pitchFamily="34" charset="0"/>
                <a:ea typeface="Verdana" panose="020B0604030504040204" pitchFamily="34" charset="0"/>
              </a:rPr>
              <a:t>On Site</a:t>
            </a:r>
            <a:br>
              <a:rPr lang="en-US" sz="2100" b="1" kern="1200" dirty="0">
                <a:solidFill>
                  <a:schemeClr val="tx1"/>
                </a:solidFill>
                <a:latin typeface="+mj-lt"/>
                <a:ea typeface="+mj-ea"/>
                <a:cs typeface="+mj-cs"/>
              </a:rPr>
            </a:br>
            <a:endParaRPr lang="en-US" sz="2100" kern="1200" dirty="0">
              <a:solidFill>
                <a:schemeClr val="tx1"/>
              </a:solidFill>
              <a:latin typeface="+mj-lt"/>
              <a:ea typeface="+mj-ea"/>
              <a:cs typeface="+mj-cs"/>
            </a:endParaRPr>
          </a:p>
        </p:txBody>
      </p:sp>
      <p:sp>
        <p:nvSpPr>
          <p:cNvPr id="111" name="Rectangle 11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13" name="Rectangle 11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Content Placeholder 9">
            <a:extLst>
              <a:ext uri="{FF2B5EF4-FFF2-40B4-BE49-F238E27FC236}">
                <a16:creationId xmlns:a16="http://schemas.microsoft.com/office/drawing/2014/main" id="{5C2A997B-268B-4241-B071-25D6EB5A1420}"/>
              </a:ext>
            </a:extLst>
          </p:cNvPr>
          <p:cNvSpPr>
            <a:spLocks noGrp="1"/>
          </p:cNvSpPr>
          <p:nvPr>
            <p:ph sz="half" idx="1"/>
          </p:nvPr>
        </p:nvSpPr>
        <p:spPr>
          <a:xfrm>
            <a:off x="448056" y="2512611"/>
            <a:ext cx="4832803" cy="3664351"/>
          </a:xfrm>
        </p:spPr>
        <p:txBody>
          <a:bodyPr vert="horz" lIns="91440" tIns="45720" rIns="91440" bIns="45720" rtlCol="0">
            <a:normAutofit/>
          </a:bodyPr>
          <a:lstStyle/>
          <a:p>
            <a:pPr marL="0"/>
            <a:r>
              <a:rPr lang="en-US" b="1" dirty="0">
                <a:solidFill>
                  <a:schemeClr val="accent6">
                    <a:lumMod val="75000"/>
                  </a:schemeClr>
                </a:solidFill>
              </a:rPr>
              <a:t>Proper  Acclimation</a:t>
            </a:r>
          </a:p>
          <a:p>
            <a:pPr marL="0"/>
            <a:endParaRPr lang="en-US" b="1" dirty="0">
              <a:solidFill>
                <a:schemeClr val="accent6">
                  <a:lumMod val="75000"/>
                </a:schemeClr>
              </a:solidFill>
            </a:endParaRPr>
          </a:p>
          <a:p>
            <a:pPr marL="0"/>
            <a:r>
              <a:rPr lang="en-US" b="1" dirty="0">
                <a:solidFill>
                  <a:schemeClr val="accent6">
                    <a:lumMod val="75000"/>
                  </a:schemeClr>
                </a:solidFill>
              </a:rPr>
              <a:t>Do’s &amp; Don’ts</a:t>
            </a:r>
            <a:endParaRPr lang="en-US" dirty="0">
              <a:solidFill>
                <a:schemeClr val="accent6">
                  <a:lumMod val="75000"/>
                </a:schemeClr>
              </a:solidFill>
            </a:endParaRPr>
          </a:p>
        </p:txBody>
      </p:sp>
      <p:sp>
        <p:nvSpPr>
          <p:cNvPr id="30" name="TextBox 29">
            <a:extLst>
              <a:ext uri="{FF2B5EF4-FFF2-40B4-BE49-F238E27FC236}">
                <a16:creationId xmlns:a16="http://schemas.microsoft.com/office/drawing/2014/main" id="{8CCE3C9E-3204-4401-97A2-913EDE40457A}"/>
              </a:ext>
            </a:extLst>
          </p:cNvPr>
          <p:cNvSpPr txBox="1"/>
          <p:nvPr/>
        </p:nvSpPr>
        <p:spPr>
          <a:xfrm>
            <a:off x="9521848" y="653625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
        <p:nvSpPr>
          <p:cNvPr id="3" name="Rectangle 2">
            <a:extLst>
              <a:ext uri="{FF2B5EF4-FFF2-40B4-BE49-F238E27FC236}">
                <a16:creationId xmlns:a16="http://schemas.microsoft.com/office/drawing/2014/main" id="{E3E62660-0AAF-48D1-AC82-F5219590F138}"/>
              </a:ext>
            </a:extLst>
          </p:cNvPr>
          <p:cNvSpPr/>
          <p:nvPr/>
        </p:nvSpPr>
        <p:spPr>
          <a:xfrm>
            <a:off x="-14453" y="979950"/>
            <a:ext cx="234892" cy="998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286545"/>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Freeform: Shape 71">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4" name="Freeform: Shape 73">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45C05B8-965D-44C8-A4E0-28C0928F6A8E}"/>
              </a:ext>
            </a:extLst>
          </p:cNvPr>
          <p:cNvSpPr/>
          <p:nvPr/>
        </p:nvSpPr>
        <p:spPr>
          <a:xfrm>
            <a:off x="438913" y="859536"/>
            <a:ext cx="483280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chemeClr val="accent6">
                    <a:lumMod val="75000"/>
                  </a:schemeClr>
                </a:solidFill>
                <a:latin typeface="Verdana" panose="020B0604030504040204" pitchFamily="34" charset="0"/>
                <a:ea typeface="Verdana" panose="020B0604030504040204" pitchFamily="34" charset="0"/>
                <a:cs typeface="+mj-cs"/>
              </a:rPr>
              <a:t>Expert Do’s and Don’ts</a:t>
            </a:r>
          </a:p>
        </p:txBody>
      </p:sp>
      <p:sp>
        <p:nvSpPr>
          <p:cNvPr id="76" name="Rectangle 7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8" name="Rectangle 7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D0CF01ED-F2A9-430A-84DC-254F1276DAB1}"/>
              </a:ext>
            </a:extLst>
          </p:cNvPr>
          <p:cNvSpPr>
            <a:spLocks noGrp="1"/>
          </p:cNvSpPr>
          <p:nvPr>
            <p:ph sz="half" idx="2"/>
          </p:nvPr>
        </p:nvSpPr>
        <p:spPr>
          <a:xfrm>
            <a:off x="438912" y="2512611"/>
            <a:ext cx="4832803" cy="3664351"/>
          </a:xfrm>
        </p:spPr>
        <p:txBody>
          <a:bodyPr vert="horz" lIns="91440" tIns="45720" rIns="91440" bIns="45720" rtlCol="0">
            <a:normAutofit/>
          </a:bodyPr>
          <a:lstStyle/>
          <a:p>
            <a:pPr marL="0" indent="0">
              <a:lnSpc>
                <a:spcPct val="150000"/>
              </a:lnSpc>
              <a:buClr>
                <a:srgbClr val="CFB50E"/>
              </a:buClr>
              <a:buNone/>
            </a:pPr>
            <a:r>
              <a:rPr lang="en-US" sz="1600" b="1" dirty="0">
                <a:solidFill>
                  <a:srgbClr val="00B050"/>
                </a:solidFill>
              </a:rPr>
              <a:t>DO: </a:t>
            </a:r>
            <a:r>
              <a:rPr lang="en-US" sz="1600" b="1" dirty="0"/>
              <a:t>Always allow your decking or siding wood to properly acclimate on site prior to installation. </a:t>
            </a:r>
            <a:r>
              <a:rPr lang="en-US" sz="1600" dirty="0"/>
              <a:t>A week to two weeks is usually enough, if your wood is stored properly during this period</a:t>
            </a:r>
          </a:p>
          <a:p>
            <a:pPr marL="0">
              <a:lnSpc>
                <a:spcPct val="150000"/>
              </a:lnSpc>
              <a:buClr>
                <a:srgbClr val="CFB50E"/>
              </a:buClr>
            </a:pPr>
            <a:endParaRPr lang="en-US" sz="1600" dirty="0"/>
          </a:p>
          <a:p>
            <a:pPr marL="0" indent="0">
              <a:lnSpc>
                <a:spcPct val="150000"/>
              </a:lnSpc>
              <a:buClr>
                <a:srgbClr val="CFB50E"/>
              </a:buClr>
              <a:buNone/>
            </a:pPr>
            <a:r>
              <a:rPr lang="en-US" sz="1600" b="1" dirty="0">
                <a:solidFill>
                  <a:srgbClr val="FF0000"/>
                </a:solidFill>
              </a:rPr>
              <a:t>DON’T:</a:t>
            </a:r>
            <a:r>
              <a:rPr lang="en-US" sz="1600" dirty="0">
                <a:solidFill>
                  <a:srgbClr val="FF0000"/>
                </a:solidFill>
              </a:rPr>
              <a:t> </a:t>
            </a:r>
            <a:r>
              <a:rPr lang="en-US" sz="1600" b="1" dirty="0"/>
              <a:t>Never install your wood decking or siding immediately. </a:t>
            </a:r>
            <a:r>
              <a:rPr lang="en-US" sz="1600" dirty="0"/>
              <a:t>If your outdoor wood acclimates too quickly, you may get excessive surface checking, cupping, twisting, warping or other problems. </a:t>
            </a:r>
          </a:p>
        </p:txBody>
      </p:sp>
      <p:sp>
        <p:nvSpPr>
          <p:cNvPr id="51" name="TextBox 50">
            <a:extLst>
              <a:ext uri="{FF2B5EF4-FFF2-40B4-BE49-F238E27FC236}">
                <a16:creationId xmlns:a16="http://schemas.microsoft.com/office/drawing/2014/main" id="{3ADD9FFF-E518-4F74-A71E-BA56773CF359}"/>
              </a:ext>
            </a:extLst>
          </p:cNvPr>
          <p:cNvSpPr txBox="1"/>
          <p:nvPr/>
        </p:nvSpPr>
        <p:spPr>
          <a:xfrm>
            <a:off x="9459325" y="653625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pic>
        <p:nvPicPr>
          <p:cNvPr id="3" name="Picture 2" descr="A picture containing outdoor, building, road, truck&#10;&#10;Description automatically generated">
            <a:extLst>
              <a:ext uri="{FF2B5EF4-FFF2-40B4-BE49-F238E27FC236}">
                <a16:creationId xmlns:a16="http://schemas.microsoft.com/office/drawing/2014/main" id="{C03C2460-1ED3-4A02-AA0D-A44642CDE0A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l="27921" b="21607"/>
          <a:stretch/>
        </p:blipFill>
        <p:spPr>
          <a:xfrm>
            <a:off x="6289391" y="1002406"/>
            <a:ext cx="4656369" cy="3798194"/>
          </a:xfrm>
          <a:prstGeom prst="rect">
            <a:avLst/>
          </a:prstGeom>
        </p:spPr>
      </p:pic>
      <p:pic>
        <p:nvPicPr>
          <p:cNvPr id="5" name="Graphic 4" descr="Checkmark">
            <a:extLst>
              <a:ext uri="{FF2B5EF4-FFF2-40B4-BE49-F238E27FC236}">
                <a16:creationId xmlns:a16="http://schemas.microsoft.com/office/drawing/2014/main" id="{C7845F05-AEBC-41E9-A878-E8067C8336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600000">
            <a:off x="6417578" y="4026667"/>
            <a:ext cx="1921079" cy="1921079"/>
          </a:xfrm>
          <a:prstGeom prst="rect">
            <a:avLst/>
          </a:prstGeom>
        </p:spPr>
      </p:pic>
      <p:sp>
        <p:nvSpPr>
          <p:cNvPr id="17" name="Rectangle 16">
            <a:extLst>
              <a:ext uri="{FF2B5EF4-FFF2-40B4-BE49-F238E27FC236}">
                <a16:creationId xmlns:a16="http://schemas.microsoft.com/office/drawing/2014/main" id="{C1C4C968-294C-48FD-B305-E739768418D0}"/>
              </a:ext>
            </a:extLst>
          </p:cNvPr>
          <p:cNvSpPr/>
          <p:nvPr/>
        </p:nvSpPr>
        <p:spPr>
          <a:xfrm>
            <a:off x="0" y="1006679"/>
            <a:ext cx="234892" cy="998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131044"/>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Freeform: Shape 57">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0" name="Freeform: Shape 59">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11CAC98-5FAD-4420-8A90-26169913C96A}"/>
              </a:ext>
            </a:extLst>
          </p:cNvPr>
          <p:cNvSpPr/>
          <p:nvPr/>
        </p:nvSpPr>
        <p:spPr>
          <a:xfrm>
            <a:off x="438913" y="859536"/>
            <a:ext cx="483280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dirty="0">
                <a:solidFill>
                  <a:schemeClr val="accent6">
                    <a:lumMod val="75000"/>
                  </a:schemeClr>
                </a:solidFill>
                <a:latin typeface="Verdana" panose="020B0604030504040204" pitchFamily="34" charset="0"/>
                <a:ea typeface="Verdana" panose="020B0604030504040204" pitchFamily="34" charset="0"/>
              </a:rPr>
              <a:t>Expert Do’s and Don’ts</a:t>
            </a:r>
          </a:p>
        </p:txBody>
      </p:sp>
      <p:sp>
        <p:nvSpPr>
          <p:cNvPr id="62" name="Rectangle 6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4" name="Rectangle 6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D0CF01ED-F2A9-430A-84DC-254F1276DAB1}"/>
              </a:ext>
            </a:extLst>
          </p:cNvPr>
          <p:cNvSpPr>
            <a:spLocks noGrp="1"/>
          </p:cNvSpPr>
          <p:nvPr>
            <p:ph sz="half" idx="2"/>
          </p:nvPr>
        </p:nvSpPr>
        <p:spPr>
          <a:xfrm>
            <a:off x="438912" y="2353891"/>
            <a:ext cx="5584383" cy="3664351"/>
          </a:xfrm>
        </p:spPr>
        <p:txBody>
          <a:bodyPr vert="horz" lIns="91440" tIns="45720" rIns="91440" bIns="45720" rtlCol="0">
            <a:normAutofit fontScale="62500" lnSpcReduction="20000"/>
          </a:bodyPr>
          <a:lstStyle/>
          <a:p>
            <a:pPr marL="0" indent="0">
              <a:lnSpc>
                <a:spcPct val="160000"/>
              </a:lnSpc>
              <a:buClr>
                <a:srgbClr val="CFB50E"/>
              </a:buClr>
              <a:buNone/>
            </a:pPr>
            <a:r>
              <a:rPr lang="en-US" sz="2600" b="1" dirty="0">
                <a:solidFill>
                  <a:srgbClr val="00B050"/>
                </a:solidFill>
              </a:rPr>
              <a:t>DO:  </a:t>
            </a:r>
            <a:r>
              <a:rPr lang="en-US" sz="2600" b="1" dirty="0"/>
              <a:t>Always store your deck or siding wood up off the ground. </a:t>
            </a:r>
            <a:r>
              <a:rPr lang="en-US" sz="2600" dirty="0"/>
              <a:t>If you must let your wood acclimate over dirt or lawn areas, always keep your wood stacked a minimum of 8” to 12” off the ground. A tarp on the ground (below your pile) will also help reduce moisture from rising up into the materials.</a:t>
            </a:r>
          </a:p>
          <a:p>
            <a:pPr marL="0" indent="0">
              <a:lnSpc>
                <a:spcPct val="160000"/>
              </a:lnSpc>
              <a:buClr>
                <a:srgbClr val="CFB50E"/>
              </a:buClr>
              <a:buNone/>
            </a:pPr>
            <a:r>
              <a:rPr lang="en-US" sz="2600" b="1" dirty="0">
                <a:solidFill>
                  <a:srgbClr val="FF0000"/>
                </a:solidFill>
              </a:rPr>
              <a:t>DON’T:</a:t>
            </a:r>
            <a:r>
              <a:rPr lang="en-US" sz="2600" dirty="0">
                <a:solidFill>
                  <a:srgbClr val="FF0000"/>
                </a:solidFill>
              </a:rPr>
              <a:t> </a:t>
            </a:r>
            <a:r>
              <a:rPr lang="en-US" sz="2600" b="1" dirty="0"/>
              <a:t>Never store your wood decking or siding directly on the ground, driveway, or concrete. </a:t>
            </a:r>
            <a:r>
              <a:rPr lang="en-US" sz="2600" dirty="0"/>
              <a:t>If water settles on hard surfaces, your decking or siding will literally be sitting in a puddle of water. If you store wood too close to the ground, it will “wick” moisture out of the earth and wreak havoc. </a:t>
            </a:r>
          </a:p>
          <a:p>
            <a:pPr marL="0">
              <a:buClr>
                <a:srgbClr val="CFB50E"/>
              </a:buClr>
            </a:pPr>
            <a:endParaRPr lang="en-US" sz="1700" dirty="0"/>
          </a:p>
        </p:txBody>
      </p:sp>
      <p:pic>
        <p:nvPicPr>
          <p:cNvPr id="3" name="Picture 2" descr="A close up of a garden&#10;&#10;Description automatically generated">
            <a:extLst>
              <a:ext uri="{FF2B5EF4-FFF2-40B4-BE49-F238E27FC236}">
                <a16:creationId xmlns:a16="http://schemas.microsoft.com/office/drawing/2014/main" id="{A0A78FDC-46CC-4F5F-8AFD-CC2663CD3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694" y="1479095"/>
            <a:ext cx="4931689" cy="3328890"/>
          </a:xfrm>
          <a:prstGeom prst="rect">
            <a:avLst/>
          </a:prstGeom>
        </p:spPr>
      </p:pic>
      <p:sp>
        <p:nvSpPr>
          <p:cNvPr id="51" name="TextBox 50">
            <a:extLst>
              <a:ext uri="{FF2B5EF4-FFF2-40B4-BE49-F238E27FC236}">
                <a16:creationId xmlns:a16="http://schemas.microsoft.com/office/drawing/2014/main" id="{3ADD9FFF-E518-4F74-A71E-BA56773CF359}"/>
              </a:ext>
            </a:extLst>
          </p:cNvPr>
          <p:cNvSpPr txBox="1"/>
          <p:nvPr/>
        </p:nvSpPr>
        <p:spPr>
          <a:xfrm>
            <a:off x="9459325" y="653625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
        <p:nvSpPr>
          <p:cNvPr id="6" name="Rectangle 5">
            <a:extLst>
              <a:ext uri="{FF2B5EF4-FFF2-40B4-BE49-F238E27FC236}">
                <a16:creationId xmlns:a16="http://schemas.microsoft.com/office/drawing/2014/main" id="{61DB7962-DF41-4FB7-8A25-76FD49FB3AC6}"/>
              </a:ext>
            </a:extLst>
          </p:cNvPr>
          <p:cNvSpPr/>
          <p:nvPr/>
        </p:nvSpPr>
        <p:spPr>
          <a:xfrm>
            <a:off x="0" y="859536"/>
            <a:ext cx="270588" cy="1353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heckmark">
            <a:extLst>
              <a:ext uri="{FF2B5EF4-FFF2-40B4-BE49-F238E27FC236}">
                <a16:creationId xmlns:a16="http://schemas.microsoft.com/office/drawing/2014/main" id="{0674E678-F1D7-4D34-8D91-D3EEEED162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6417578" y="4026667"/>
            <a:ext cx="1921079" cy="1921079"/>
          </a:xfrm>
          <a:prstGeom prst="rect">
            <a:avLst/>
          </a:prstGeom>
        </p:spPr>
      </p:pic>
    </p:spTree>
    <p:extLst>
      <p:ext uri="{BB962C8B-B14F-4D97-AF65-F5344CB8AC3E}">
        <p14:creationId xmlns:p14="http://schemas.microsoft.com/office/powerpoint/2010/main" val="313647682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Freeform: Shape 7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4" name="Freeform: Shape 7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8" name="Rectangle 7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D0CF01ED-F2A9-430A-84DC-254F1276DAB1}"/>
              </a:ext>
            </a:extLst>
          </p:cNvPr>
          <p:cNvSpPr>
            <a:spLocks noGrp="1"/>
          </p:cNvSpPr>
          <p:nvPr>
            <p:ph sz="half" idx="2"/>
          </p:nvPr>
        </p:nvSpPr>
        <p:spPr>
          <a:xfrm>
            <a:off x="374904" y="2522949"/>
            <a:ext cx="5065776" cy="3402363"/>
          </a:xfrm>
        </p:spPr>
        <p:txBody>
          <a:bodyPr vert="horz" lIns="91440" tIns="45720" rIns="91440" bIns="45720" rtlCol="0" anchor="t">
            <a:noAutofit/>
          </a:bodyPr>
          <a:lstStyle/>
          <a:p>
            <a:pPr marL="0" indent="0">
              <a:lnSpc>
                <a:spcPct val="150000"/>
              </a:lnSpc>
              <a:buClr>
                <a:srgbClr val="CFB50E"/>
              </a:buClr>
              <a:buNone/>
            </a:pPr>
            <a:r>
              <a:rPr lang="en-US" sz="1600" b="1" dirty="0">
                <a:solidFill>
                  <a:srgbClr val="00B050"/>
                </a:solidFill>
              </a:rPr>
              <a:t>DO:  </a:t>
            </a:r>
            <a:r>
              <a:rPr lang="en-US" sz="1600" b="1" dirty="0"/>
              <a:t>Always use “spacers” or “stickers” between rows of decking or siding. </a:t>
            </a:r>
            <a:r>
              <a:rPr lang="en-US" sz="1600" dirty="0"/>
              <a:t>This allows air flow between layers of wood, which will help the acclimation process along.  Align these stickers directly over one another to keep wood straight.</a:t>
            </a:r>
          </a:p>
          <a:p>
            <a:pPr marL="0" indent="0">
              <a:lnSpc>
                <a:spcPct val="150000"/>
              </a:lnSpc>
              <a:buClr>
                <a:srgbClr val="CFB50E"/>
              </a:buClr>
              <a:buNone/>
            </a:pPr>
            <a:r>
              <a:rPr lang="en-US" sz="1600" b="1" dirty="0">
                <a:solidFill>
                  <a:srgbClr val="FF0000"/>
                </a:solidFill>
              </a:rPr>
              <a:t>DON’T:</a:t>
            </a:r>
            <a:r>
              <a:rPr lang="en-US" sz="1600" dirty="0">
                <a:solidFill>
                  <a:srgbClr val="FF0000"/>
                </a:solidFill>
              </a:rPr>
              <a:t>  </a:t>
            </a:r>
            <a:r>
              <a:rPr lang="en-US" sz="1600" b="1" dirty="0"/>
              <a:t>Never stack rows of decking or siding directly on top of one another. </a:t>
            </a:r>
            <a:r>
              <a:rPr lang="en-US" sz="1600" dirty="0"/>
              <a:t>Stacking wood without spacers will not allow it to breathe and acclimate properly.  Align the stickers properly to prevent the wood from warping during acclimation. </a:t>
            </a:r>
          </a:p>
        </p:txBody>
      </p:sp>
      <p:sp>
        <p:nvSpPr>
          <p:cNvPr id="51" name="TextBox 50">
            <a:extLst>
              <a:ext uri="{FF2B5EF4-FFF2-40B4-BE49-F238E27FC236}">
                <a16:creationId xmlns:a16="http://schemas.microsoft.com/office/drawing/2014/main" id="{3ADD9FFF-E518-4F74-A71E-BA56773CF359}"/>
              </a:ext>
            </a:extLst>
          </p:cNvPr>
          <p:cNvSpPr txBox="1"/>
          <p:nvPr/>
        </p:nvSpPr>
        <p:spPr>
          <a:xfrm>
            <a:off x="9459325" y="653625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
        <p:nvSpPr>
          <p:cNvPr id="17" name="Rectangle 16">
            <a:extLst>
              <a:ext uri="{FF2B5EF4-FFF2-40B4-BE49-F238E27FC236}">
                <a16:creationId xmlns:a16="http://schemas.microsoft.com/office/drawing/2014/main" id="{779CBCDA-1A5C-45BA-B42D-D631893253C1}"/>
              </a:ext>
            </a:extLst>
          </p:cNvPr>
          <p:cNvSpPr/>
          <p:nvPr/>
        </p:nvSpPr>
        <p:spPr>
          <a:xfrm>
            <a:off x="347735" y="1115419"/>
            <a:ext cx="5120114" cy="16927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dirty="0">
                <a:solidFill>
                  <a:schemeClr val="accent6">
                    <a:lumMod val="75000"/>
                  </a:schemeClr>
                </a:solidFill>
                <a:latin typeface="Verdana" panose="020B0604030504040204" pitchFamily="34" charset="0"/>
                <a:ea typeface="Verdana" panose="020B0604030504040204" pitchFamily="34" charset="0"/>
              </a:rPr>
              <a:t>Expert Do’s and Don’ts</a:t>
            </a:r>
          </a:p>
          <a:p>
            <a:pPr>
              <a:lnSpc>
                <a:spcPct val="90000"/>
              </a:lnSpc>
              <a:spcBef>
                <a:spcPct val="0"/>
              </a:spcBef>
              <a:spcAft>
                <a:spcPts val="600"/>
              </a:spcAft>
            </a:pPr>
            <a:endParaRPr lang="en-US" sz="3200"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668533F2-EA14-4643-A1C3-79AA538F0E5E}"/>
              </a:ext>
            </a:extLst>
          </p:cNvPr>
          <p:cNvSpPr/>
          <p:nvPr/>
        </p:nvSpPr>
        <p:spPr>
          <a:xfrm>
            <a:off x="0" y="950976"/>
            <a:ext cx="371149" cy="1244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indoor, person, man, woman&#10;&#10;Description automatically generated">
            <a:extLst>
              <a:ext uri="{FF2B5EF4-FFF2-40B4-BE49-F238E27FC236}">
                <a16:creationId xmlns:a16="http://schemas.microsoft.com/office/drawing/2014/main" id="{8C3AEA5F-4F03-4667-BA42-C50F6A938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578" y="1748910"/>
            <a:ext cx="4485107" cy="3360179"/>
          </a:xfrm>
          <a:prstGeom prst="rect">
            <a:avLst/>
          </a:prstGeom>
        </p:spPr>
      </p:pic>
      <p:pic>
        <p:nvPicPr>
          <p:cNvPr id="13" name="Graphic 12" descr="Checkmark">
            <a:extLst>
              <a:ext uri="{FF2B5EF4-FFF2-40B4-BE49-F238E27FC236}">
                <a16:creationId xmlns:a16="http://schemas.microsoft.com/office/drawing/2014/main" id="{F8010E83-6FBB-4A67-A3F5-EE78AAD31D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6417578" y="4026667"/>
            <a:ext cx="1921079" cy="1921079"/>
          </a:xfrm>
          <a:prstGeom prst="rect">
            <a:avLst/>
          </a:prstGeom>
        </p:spPr>
      </p:pic>
    </p:spTree>
    <p:extLst>
      <p:ext uri="{BB962C8B-B14F-4D97-AF65-F5344CB8AC3E}">
        <p14:creationId xmlns:p14="http://schemas.microsoft.com/office/powerpoint/2010/main" val="2824392617"/>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7" name="Freeform: Shape 106">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9" name="Freeform: Shape 108">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AF85EED-2965-4718-9064-E16CCBFB72A2}"/>
              </a:ext>
            </a:extLst>
          </p:cNvPr>
          <p:cNvSpPr/>
          <p:nvPr/>
        </p:nvSpPr>
        <p:spPr>
          <a:xfrm>
            <a:off x="438913" y="859536"/>
            <a:ext cx="483280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dirty="0">
                <a:solidFill>
                  <a:schemeClr val="accent6">
                    <a:lumMod val="75000"/>
                  </a:schemeClr>
                </a:solidFill>
                <a:latin typeface="Verdana" panose="020B0604030504040204" pitchFamily="34" charset="0"/>
                <a:ea typeface="Verdana" panose="020B0604030504040204" pitchFamily="34" charset="0"/>
              </a:rPr>
              <a:t>Expert Do’s and Don’ts</a:t>
            </a:r>
          </a:p>
        </p:txBody>
      </p:sp>
      <p:sp>
        <p:nvSpPr>
          <p:cNvPr id="111" name="Rectangle 11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3" name="Rectangle 11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D0CF01ED-F2A9-430A-84DC-254F1276DAB1}"/>
              </a:ext>
            </a:extLst>
          </p:cNvPr>
          <p:cNvSpPr>
            <a:spLocks noGrp="1"/>
          </p:cNvSpPr>
          <p:nvPr>
            <p:ph sz="half" idx="2"/>
          </p:nvPr>
        </p:nvSpPr>
        <p:spPr>
          <a:xfrm>
            <a:off x="364963" y="2185062"/>
            <a:ext cx="5131378" cy="3664351"/>
          </a:xfrm>
        </p:spPr>
        <p:txBody>
          <a:bodyPr vert="horz" lIns="91440" tIns="45720" rIns="91440" bIns="45720" rtlCol="0">
            <a:noAutofit/>
          </a:bodyPr>
          <a:lstStyle/>
          <a:p>
            <a:pPr marL="0" indent="0">
              <a:lnSpc>
                <a:spcPct val="150000"/>
              </a:lnSpc>
              <a:buClr>
                <a:srgbClr val="CFB50E"/>
              </a:buClr>
              <a:buNone/>
            </a:pPr>
            <a:r>
              <a:rPr lang="en-US" sz="1600" b="1" dirty="0">
                <a:solidFill>
                  <a:srgbClr val="00B050"/>
                </a:solidFill>
              </a:rPr>
              <a:t>DO: </a:t>
            </a:r>
            <a:r>
              <a:rPr lang="en-US" sz="1600" b="1" dirty="0"/>
              <a:t>Always cover the top of your stack of wood decking and siding ONLY. </a:t>
            </a:r>
            <a:r>
              <a:rPr lang="en-US" sz="1600" dirty="0"/>
              <a:t>Leave the sides and ends open to let the air move. This is like an umbrella at the beach, it keeps off the sun, but lets the breezes through.  If there is an area on the property that gets a breeze, this is the ideal area for gentle acclimation.</a:t>
            </a:r>
          </a:p>
          <a:p>
            <a:pPr marL="0" indent="0">
              <a:lnSpc>
                <a:spcPct val="150000"/>
              </a:lnSpc>
              <a:buClr>
                <a:srgbClr val="CFB50E"/>
              </a:buClr>
              <a:buNone/>
            </a:pPr>
            <a:r>
              <a:rPr lang="en-US" sz="1600" b="1" dirty="0">
                <a:solidFill>
                  <a:srgbClr val="FF0000"/>
                </a:solidFill>
              </a:rPr>
              <a:t>DON’T:  </a:t>
            </a:r>
            <a:r>
              <a:rPr lang="en-US" sz="1600" b="1" dirty="0"/>
              <a:t>Never cover the entire pile of wood decking or siding while it acclimates. </a:t>
            </a:r>
            <a:r>
              <a:rPr lang="en-US" sz="1600" dirty="0"/>
              <a:t>You must leave the sides and ends of the stacks open. Covering the entire pile traps moisture and is often worse than no cover at all. It’s like locking the wood inside a steam bath. This is sure to cause cupping, swelling and lots of problems. </a:t>
            </a:r>
          </a:p>
        </p:txBody>
      </p:sp>
      <p:pic>
        <p:nvPicPr>
          <p:cNvPr id="10" name="Picture 9" descr="A close up of a house&#10;&#10;Description automatically generated">
            <a:extLst>
              <a:ext uri="{FF2B5EF4-FFF2-40B4-BE49-F238E27FC236}">
                <a16:creationId xmlns:a16="http://schemas.microsoft.com/office/drawing/2014/main" id="{BBEFD754-8C7F-4BD6-ACC1-FA76AACF15B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24283" y="1627814"/>
            <a:ext cx="4350000" cy="3284035"/>
          </a:xfrm>
          <a:prstGeom prst="rect">
            <a:avLst/>
          </a:prstGeom>
        </p:spPr>
      </p:pic>
      <p:sp>
        <p:nvSpPr>
          <p:cNvPr id="51" name="TextBox 50">
            <a:extLst>
              <a:ext uri="{FF2B5EF4-FFF2-40B4-BE49-F238E27FC236}">
                <a16:creationId xmlns:a16="http://schemas.microsoft.com/office/drawing/2014/main" id="{3ADD9FFF-E518-4F74-A71E-BA56773CF359}"/>
              </a:ext>
            </a:extLst>
          </p:cNvPr>
          <p:cNvSpPr txBox="1"/>
          <p:nvPr/>
        </p:nvSpPr>
        <p:spPr>
          <a:xfrm>
            <a:off x="9459325" y="653625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
        <p:nvSpPr>
          <p:cNvPr id="13" name="Rectangle 12">
            <a:extLst>
              <a:ext uri="{FF2B5EF4-FFF2-40B4-BE49-F238E27FC236}">
                <a16:creationId xmlns:a16="http://schemas.microsoft.com/office/drawing/2014/main" id="{560AC668-3CCA-4BC3-9423-27BA82E3125E}"/>
              </a:ext>
            </a:extLst>
          </p:cNvPr>
          <p:cNvSpPr/>
          <p:nvPr/>
        </p:nvSpPr>
        <p:spPr>
          <a:xfrm>
            <a:off x="0" y="1006679"/>
            <a:ext cx="234892" cy="998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heckmark">
            <a:extLst>
              <a:ext uri="{FF2B5EF4-FFF2-40B4-BE49-F238E27FC236}">
                <a16:creationId xmlns:a16="http://schemas.microsoft.com/office/drawing/2014/main" id="{3CCD55E0-1A7A-4CBE-8E12-6DE4F702B3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600000">
            <a:off x="6417578" y="4026667"/>
            <a:ext cx="1921079" cy="1921079"/>
          </a:xfrm>
          <a:prstGeom prst="rect">
            <a:avLst/>
          </a:prstGeom>
        </p:spPr>
      </p:pic>
    </p:spTree>
    <p:extLst>
      <p:ext uri="{BB962C8B-B14F-4D97-AF65-F5344CB8AC3E}">
        <p14:creationId xmlns:p14="http://schemas.microsoft.com/office/powerpoint/2010/main" val="951182038"/>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91">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2" name="Freeform: Shape 192">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3" name="Freeform: Shape 193">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366F64-C165-4D79-A03F-15109E65EACF}"/>
              </a:ext>
            </a:extLst>
          </p:cNvPr>
          <p:cNvSpPr/>
          <p:nvPr/>
        </p:nvSpPr>
        <p:spPr>
          <a:xfrm>
            <a:off x="438913" y="859536"/>
            <a:ext cx="4832802"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dirty="0">
                <a:solidFill>
                  <a:schemeClr val="accent6">
                    <a:lumMod val="75000"/>
                  </a:schemeClr>
                </a:solidFill>
                <a:latin typeface="Verdana" panose="020B0604030504040204" pitchFamily="34" charset="0"/>
                <a:ea typeface="Verdana" panose="020B0604030504040204" pitchFamily="34" charset="0"/>
              </a:rPr>
              <a:t>Expert Do’s and Don’ts</a:t>
            </a:r>
          </a:p>
        </p:txBody>
      </p:sp>
      <p:sp>
        <p:nvSpPr>
          <p:cNvPr id="1034" name="Rectangle 19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5" name="Rectangle 19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D0CF01ED-F2A9-430A-84DC-254F1276DAB1}"/>
              </a:ext>
            </a:extLst>
          </p:cNvPr>
          <p:cNvSpPr>
            <a:spLocks noGrp="1"/>
          </p:cNvSpPr>
          <p:nvPr>
            <p:ph sz="half" idx="2"/>
          </p:nvPr>
        </p:nvSpPr>
        <p:spPr>
          <a:xfrm>
            <a:off x="380189" y="2456006"/>
            <a:ext cx="4832803" cy="3664351"/>
          </a:xfrm>
        </p:spPr>
        <p:txBody>
          <a:bodyPr vert="horz" lIns="91440" tIns="45720" rIns="91440" bIns="45720" rtlCol="0">
            <a:normAutofit/>
          </a:bodyPr>
          <a:lstStyle/>
          <a:p>
            <a:pPr marL="0" indent="0">
              <a:lnSpc>
                <a:spcPct val="150000"/>
              </a:lnSpc>
              <a:buClr>
                <a:srgbClr val="CFB50E"/>
              </a:buClr>
              <a:buNone/>
            </a:pPr>
            <a:r>
              <a:rPr lang="en-US" sz="1800" b="1" dirty="0">
                <a:solidFill>
                  <a:srgbClr val="00B050"/>
                </a:solidFill>
              </a:rPr>
              <a:t>DO: </a:t>
            </a:r>
            <a:r>
              <a:rPr lang="en-US" sz="1800" b="1" dirty="0"/>
              <a:t>Always use plywood, OSB, wood scraps or a canvas type of tarp </a:t>
            </a:r>
            <a:r>
              <a:rPr lang="en-US" sz="1800" dirty="0"/>
              <a:t>only on the top of your stack of wood decking or siding.</a:t>
            </a:r>
          </a:p>
          <a:p>
            <a:pPr marL="0" indent="0">
              <a:lnSpc>
                <a:spcPct val="150000"/>
              </a:lnSpc>
              <a:buClr>
                <a:srgbClr val="CFB50E"/>
              </a:buClr>
              <a:buNone/>
            </a:pPr>
            <a:r>
              <a:rPr lang="en-US" sz="1800" b="1" dirty="0">
                <a:solidFill>
                  <a:srgbClr val="FF0000"/>
                </a:solidFill>
              </a:rPr>
              <a:t>DON’T:</a:t>
            </a:r>
            <a:r>
              <a:rPr lang="en-US" sz="1800" dirty="0">
                <a:solidFill>
                  <a:srgbClr val="FF0000"/>
                </a:solidFill>
              </a:rPr>
              <a:t> </a:t>
            </a:r>
            <a:r>
              <a:rPr lang="en-US" sz="1800" b="1" dirty="0"/>
              <a:t>Never use clear poly film or plastic on top of your decking. </a:t>
            </a:r>
            <a:r>
              <a:rPr lang="en-US" sz="1800" dirty="0"/>
              <a:t>This can create a greenhouse effect and ruin your wood. </a:t>
            </a:r>
            <a:r>
              <a:rPr lang="en-US" sz="1800" i="1" dirty="0"/>
              <a:t>(FYI: This applies to both before and after installation.) </a:t>
            </a:r>
            <a:endParaRPr lang="en-US" sz="1800" dirty="0"/>
          </a:p>
        </p:txBody>
      </p:sp>
      <p:pic>
        <p:nvPicPr>
          <p:cNvPr id="1026" name="Picture 2">
            <a:extLst>
              <a:ext uri="{FF2B5EF4-FFF2-40B4-BE49-F238E27FC236}">
                <a16:creationId xmlns:a16="http://schemas.microsoft.com/office/drawing/2014/main" id="{33704C7D-7793-422E-8009-8C1C13E318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4995" y="1504440"/>
            <a:ext cx="5122687" cy="3419394"/>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3ADD9FFF-E518-4F74-A71E-BA56773CF359}"/>
              </a:ext>
            </a:extLst>
          </p:cNvPr>
          <p:cNvSpPr txBox="1"/>
          <p:nvPr/>
        </p:nvSpPr>
        <p:spPr>
          <a:xfrm>
            <a:off x="9459325" y="653625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pic>
        <p:nvPicPr>
          <p:cNvPr id="3" name="Graphic 2" descr="Close">
            <a:extLst>
              <a:ext uri="{FF2B5EF4-FFF2-40B4-BE49-F238E27FC236}">
                <a16:creationId xmlns:a16="http://schemas.microsoft.com/office/drawing/2014/main" id="{0730781B-D3B8-449B-8C41-16C1359C06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719" y="1216346"/>
            <a:ext cx="3289234" cy="3289234"/>
          </a:xfrm>
          <a:prstGeom prst="rect">
            <a:avLst/>
          </a:prstGeom>
        </p:spPr>
      </p:pic>
      <p:sp>
        <p:nvSpPr>
          <p:cNvPr id="27" name="Rectangle 26">
            <a:extLst>
              <a:ext uri="{FF2B5EF4-FFF2-40B4-BE49-F238E27FC236}">
                <a16:creationId xmlns:a16="http://schemas.microsoft.com/office/drawing/2014/main" id="{F416A20E-6E6E-4522-B70C-849103D7851A}"/>
              </a:ext>
            </a:extLst>
          </p:cNvPr>
          <p:cNvSpPr/>
          <p:nvPr/>
        </p:nvSpPr>
        <p:spPr>
          <a:xfrm>
            <a:off x="0" y="1006679"/>
            <a:ext cx="234892" cy="998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12053"/>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in front of a house&#10;&#10;Description automatically generated">
            <a:extLst>
              <a:ext uri="{FF2B5EF4-FFF2-40B4-BE49-F238E27FC236}">
                <a16:creationId xmlns:a16="http://schemas.microsoft.com/office/drawing/2014/main" id="{1F0A2BBC-5D0F-4310-B666-C552ED8F0CAA}"/>
              </a:ext>
            </a:extLst>
          </p:cNvPr>
          <p:cNvPicPr>
            <a:picLocks noChangeAspect="1"/>
          </p:cNvPicPr>
          <p:nvPr/>
        </p:nvPicPr>
        <p:blipFill rotWithShape="1">
          <a:blip r:embed="rId2">
            <a:extLst>
              <a:ext uri="{28A0092B-C50C-407E-A947-70E740481C1C}">
                <a14:useLocalDpi xmlns:a14="http://schemas.microsoft.com/office/drawing/2010/main" val="0"/>
              </a:ext>
            </a:extLst>
          </a:blip>
          <a:srcRect l="9638" r="21355" b="1"/>
          <a:stretch/>
        </p:blipFill>
        <p:spPr>
          <a:xfrm>
            <a:off x="4824016" y="-77202"/>
            <a:ext cx="7473545" cy="7012403"/>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85" name="Freeform: Shape 8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7" name="Freeform: Shape 8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60A1E61-FE34-4852-8C3E-CF79D3C48D97}"/>
              </a:ext>
            </a:extLst>
          </p:cNvPr>
          <p:cNvSpPr/>
          <p:nvPr/>
        </p:nvSpPr>
        <p:spPr>
          <a:xfrm>
            <a:off x="374904" y="1156436"/>
            <a:ext cx="4992624"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dirty="0">
                <a:solidFill>
                  <a:schemeClr val="accent6">
                    <a:lumMod val="75000"/>
                  </a:schemeClr>
                </a:solidFill>
                <a:latin typeface="Verdana" panose="020B0604030504040204" pitchFamily="34" charset="0"/>
                <a:ea typeface="Verdana" panose="020B0604030504040204" pitchFamily="34" charset="0"/>
                <a:cs typeface="+mj-cs"/>
              </a:rPr>
              <a:t>Expert Do’s and Don’ts</a:t>
            </a:r>
          </a:p>
          <a:p>
            <a:pPr>
              <a:lnSpc>
                <a:spcPct val="90000"/>
              </a:lnSpc>
              <a:spcBef>
                <a:spcPct val="0"/>
              </a:spcBef>
              <a:spcAft>
                <a:spcPts val="600"/>
              </a:spcAft>
            </a:pPr>
            <a:endParaRPr lang="en-US" sz="3400" b="1" dirty="0">
              <a:latin typeface="+mj-lt"/>
              <a:ea typeface="+mj-ea"/>
              <a:cs typeface="+mj-cs"/>
            </a:endParaRPr>
          </a:p>
        </p:txBody>
      </p:sp>
      <p:sp>
        <p:nvSpPr>
          <p:cNvPr id="89" name="Rectangle 88">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D0CF01ED-F2A9-430A-84DC-254F1276DAB1}"/>
              </a:ext>
            </a:extLst>
          </p:cNvPr>
          <p:cNvSpPr>
            <a:spLocks noGrp="1"/>
          </p:cNvSpPr>
          <p:nvPr>
            <p:ph sz="half" idx="2"/>
          </p:nvPr>
        </p:nvSpPr>
        <p:spPr>
          <a:xfrm>
            <a:off x="268898" y="2253872"/>
            <a:ext cx="5321221" cy="4384218"/>
          </a:xfrm>
        </p:spPr>
        <p:txBody>
          <a:bodyPr vert="horz" lIns="91440" tIns="45720" rIns="91440" bIns="45720" rtlCol="0" anchor="t">
            <a:normAutofit lnSpcReduction="10000"/>
          </a:bodyPr>
          <a:lstStyle/>
          <a:p>
            <a:pPr marL="0" indent="0">
              <a:lnSpc>
                <a:spcPct val="150000"/>
              </a:lnSpc>
              <a:buClr>
                <a:srgbClr val="CFB50E"/>
              </a:buClr>
              <a:buNone/>
            </a:pPr>
            <a:r>
              <a:rPr lang="en-US" sz="1600" b="1" dirty="0">
                <a:solidFill>
                  <a:schemeClr val="accent6"/>
                </a:solidFill>
              </a:rPr>
              <a:t>DO: </a:t>
            </a:r>
            <a:r>
              <a:rPr lang="en-US" sz="1600" b="1" dirty="0"/>
              <a:t>Always use a UV inhibiting sealer on your hardwood decking or siding, </a:t>
            </a:r>
            <a:r>
              <a:rPr lang="en-US" sz="1600" dirty="0"/>
              <a:t>even if you want the material to weather to a natural silvery patina. The UV inhibitors will help minimize surface checking and protect your wood after installation. For best results, a UV inhibitor should be applied before installation or immediately afterwards. </a:t>
            </a:r>
          </a:p>
          <a:p>
            <a:pPr marL="0" indent="0">
              <a:lnSpc>
                <a:spcPct val="150000"/>
              </a:lnSpc>
              <a:buClr>
                <a:srgbClr val="CFB50E"/>
              </a:buClr>
              <a:buNone/>
            </a:pPr>
            <a:r>
              <a:rPr lang="en-US" sz="1600" b="1" dirty="0">
                <a:solidFill>
                  <a:srgbClr val="FF0000"/>
                </a:solidFill>
              </a:rPr>
              <a:t>DON’T:</a:t>
            </a:r>
            <a:r>
              <a:rPr lang="en-US" sz="1600" dirty="0">
                <a:solidFill>
                  <a:srgbClr val="FF0000"/>
                </a:solidFill>
              </a:rPr>
              <a:t> </a:t>
            </a:r>
            <a:r>
              <a:rPr lang="en-US" sz="1600" b="1" dirty="0"/>
              <a:t>Never let your wood decking or siding weather naturally without proper UV protection. </a:t>
            </a:r>
            <a:r>
              <a:rPr lang="en-US" sz="1600" dirty="0"/>
              <a:t>This is like going to beach for the first time on the hottest day without sunscreen. Unprotected wood often dries out too quickly, creating problems.  Your wood needs UV protection until it is fully acclimated to your site.</a:t>
            </a:r>
          </a:p>
        </p:txBody>
      </p:sp>
      <p:sp>
        <p:nvSpPr>
          <p:cNvPr id="51" name="TextBox 50">
            <a:extLst>
              <a:ext uri="{FF2B5EF4-FFF2-40B4-BE49-F238E27FC236}">
                <a16:creationId xmlns:a16="http://schemas.microsoft.com/office/drawing/2014/main" id="{3ADD9FFF-E518-4F74-A71E-BA56773CF359}"/>
              </a:ext>
            </a:extLst>
          </p:cNvPr>
          <p:cNvSpPr txBox="1"/>
          <p:nvPr/>
        </p:nvSpPr>
        <p:spPr>
          <a:xfrm>
            <a:off x="9407609" y="63174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95000"/>
                  </a:schemeClr>
                </a:solidFill>
              </a:rPr>
              <a:t>© 2020 General Woodcraft Inc</a:t>
            </a:r>
          </a:p>
        </p:txBody>
      </p:sp>
      <p:sp>
        <p:nvSpPr>
          <p:cNvPr id="5" name="Rectangle 4">
            <a:extLst>
              <a:ext uri="{FF2B5EF4-FFF2-40B4-BE49-F238E27FC236}">
                <a16:creationId xmlns:a16="http://schemas.microsoft.com/office/drawing/2014/main" id="{96C9941B-ED86-4822-B070-B9551947D1C1}"/>
              </a:ext>
            </a:extLst>
          </p:cNvPr>
          <p:cNvSpPr/>
          <p:nvPr/>
        </p:nvSpPr>
        <p:spPr>
          <a:xfrm>
            <a:off x="0" y="992554"/>
            <a:ext cx="226646" cy="1202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654243"/>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37DBFD7294ED4CA18F3B92B2E8D69A" ma:contentTypeVersion="2" ma:contentTypeDescription="Create a new document." ma:contentTypeScope="" ma:versionID="feb9406e9b5f6826716e6837a59d9df8">
  <xsd:schema xmlns:xsd="http://www.w3.org/2001/XMLSchema" xmlns:xs="http://www.w3.org/2001/XMLSchema" xmlns:p="http://schemas.microsoft.com/office/2006/metadata/properties" xmlns:ns3="9d2fe915-b6e4-4a04-83c8-b0c840a6f6bb" targetNamespace="http://schemas.microsoft.com/office/2006/metadata/properties" ma:root="true" ma:fieldsID="dd84656ce2be8c9693673ab2a358460e" ns3:_="">
    <xsd:import namespace="9d2fe915-b6e4-4a04-83c8-b0c840a6f6b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fe915-b6e4-4a04-83c8-b0c840a6f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85C849-A740-40DB-8C40-BE116609BDD6}">
  <ds:schemaRefs>
    <ds:schemaRef ds:uri="9d2fe915-b6e4-4a04-83c8-b0c840a6f6bb"/>
    <ds:schemaRef ds:uri="http://purl.org/dc/elements/1.1/"/>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B168420C-7B45-4253-A620-5993271AF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fe915-b6e4-4a04-83c8-b0c840a6f6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FC0926-C189-4563-8D68-88E4A37666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907</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Verdana</vt:lpstr>
      <vt:lpstr>Office Theme</vt:lpstr>
      <vt:lpstr>PROPER WOOD ACCLIMATION FOR EXTERIOR WOOD</vt:lpstr>
      <vt:lpstr>Knowing Critical Acclimation Guidelines for Hardwood Materials</vt:lpstr>
      <vt:lpstr>Expert Tips To Know About Exterior Wood Acclimation On 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 WOOD ACCLIMATION FOR EXTERIOR WOOD</dc:title>
  <dc:creator>Liza Sivek</dc:creator>
  <cp:lastModifiedBy>Liza Sivek</cp:lastModifiedBy>
  <cp:revision>2</cp:revision>
  <dcterms:created xsi:type="dcterms:W3CDTF">2020-04-16T15:45:26Z</dcterms:created>
  <dcterms:modified xsi:type="dcterms:W3CDTF">2020-04-16T15:47:38Z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