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29" r:id="rId3"/>
    <p:sldId id="324" r:id="rId4"/>
    <p:sldId id="265" r:id="rId5"/>
    <p:sldId id="263" r:id="rId6"/>
    <p:sldId id="266" r:id="rId7"/>
    <p:sldId id="267" r:id="rId8"/>
    <p:sldId id="272" r:id="rId9"/>
    <p:sldId id="325" r:id="rId10"/>
    <p:sldId id="326" r:id="rId11"/>
    <p:sldId id="331" r:id="rId12"/>
    <p:sldId id="274" r:id="rId13"/>
    <p:sldId id="268" r:id="rId14"/>
    <p:sldId id="271" r:id="rId15"/>
    <p:sldId id="275" r:id="rId16"/>
    <p:sldId id="278" r:id="rId17"/>
    <p:sldId id="301" r:id="rId18"/>
    <p:sldId id="309" r:id="rId19"/>
    <p:sldId id="308" r:id="rId20"/>
    <p:sldId id="305" r:id="rId21"/>
    <p:sldId id="307" r:id="rId22"/>
    <p:sldId id="310" r:id="rId23"/>
    <p:sldId id="332" r:id="rId24"/>
    <p:sldId id="312" r:id="rId25"/>
    <p:sldId id="333" r:id="rId26"/>
    <p:sldId id="336" r:id="rId27"/>
    <p:sldId id="281" r:id="rId28"/>
    <p:sldId id="289" r:id="rId29"/>
    <p:sldId id="337" r:id="rId30"/>
    <p:sldId id="334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279" r:id="rId39"/>
    <p:sldId id="345" r:id="rId40"/>
    <p:sldId id="32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6" autoAdjust="0"/>
    <p:restoredTop sz="70388" autoAdjust="0"/>
  </p:normalViewPr>
  <p:slideViewPr>
    <p:cSldViewPr snapToGrid="0">
      <p:cViewPr varScale="1">
        <p:scale>
          <a:sx n="80" d="100"/>
          <a:sy n="80" d="100"/>
        </p:scale>
        <p:origin x="1842" y="84"/>
      </p:cViewPr>
      <p:guideLst/>
    </p:cSldViewPr>
  </p:slideViewPr>
  <p:notesTextViewPr>
    <p:cViewPr>
      <p:scale>
        <a:sx n="232" d="100"/>
        <a:sy n="232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CF02E-1C32-42CD-9F37-9565376870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69A0D9-D933-4C63-AA37-AA87B6107078}">
      <dgm:prSet/>
      <dgm:spPr/>
      <dgm:t>
        <a:bodyPr/>
        <a:lstStyle/>
        <a:p>
          <a:r>
            <a:rPr lang="en-US" dirty="0"/>
            <a:t>Wood rainscreens have been used throughout Europe and Japan for many centuries.</a:t>
          </a:r>
        </a:p>
      </dgm:t>
    </dgm:pt>
    <dgm:pt modelId="{65EDFEFF-BFA9-488F-A679-35EEDC72FA47}" type="parTrans" cxnId="{1292E62D-D9F5-4C36-B0AA-09E581D51E70}">
      <dgm:prSet/>
      <dgm:spPr/>
      <dgm:t>
        <a:bodyPr/>
        <a:lstStyle/>
        <a:p>
          <a:endParaRPr lang="en-US"/>
        </a:p>
      </dgm:t>
    </dgm:pt>
    <dgm:pt modelId="{DD31AF41-AC7C-429C-8A70-337A3D547945}" type="sibTrans" cxnId="{1292E62D-D9F5-4C36-B0AA-09E581D51E70}">
      <dgm:prSet/>
      <dgm:spPr/>
      <dgm:t>
        <a:bodyPr/>
        <a:lstStyle/>
        <a:p>
          <a:endParaRPr lang="en-US"/>
        </a:p>
      </dgm:t>
    </dgm:pt>
    <dgm:pt modelId="{90953249-6DD5-49DD-A176-6192C020FE4B}">
      <dgm:prSet/>
      <dgm:spPr/>
      <dgm:t>
        <a:bodyPr/>
        <a:lstStyle/>
        <a:p>
          <a:r>
            <a:rPr lang="en-US" dirty="0"/>
            <a:t>Wood rainscreens have been in use for residential designs throughout Canada for several decades</a:t>
          </a:r>
          <a:r>
            <a:rPr lang="en-US" i="1" dirty="0"/>
            <a:t>.</a:t>
          </a:r>
          <a:endParaRPr lang="en-US" dirty="0"/>
        </a:p>
      </dgm:t>
    </dgm:pt>
    <dgm:pt modelId="{73A76FC9-80B3-4A9B-BCC7-4CC62F4BAE6E}" type="parTrans" cxnId="{2F8F0A8E-ED90-4A49-ACA3-0823E3623252}">
      <dgm:prSet/>
      <dgm:spPr/>
      <dgm:t>
        <a:bodyPr/>
        <a:lstStyle/>
        <a:p>
          <a:endParaRPr lang="en-US"/>
        </a:p>
      </dgm:t>
    </dgm:pt>
    <dgm:pt modelId="{BBB6E9B1-3B86-4FDC-991D-90DBEDBE7C28}" type="sibTrans" cxnId="{2F8F0A8E-ED90-4A49-ACA3-0823E3623252}">
      <dgm:prSet/>
      <dgm:spPr/>
      <dgm:t>
        <a:bodyPr/>
        <a:lstStyle/>
        <a:p>
          <a:endParaRPr lang="en-US"/>
        </a:p>
      </dgm:t>
    </dgm:pt>
    <dgm:pt modelId="{C1424B65-F019-4347-94BD-57ABACD73902}">
      <dgm:prSet/>
      <dgm:spPr/>
      <dgm:t>
        <a:bodyPr/>
        <a:lstStyle/>
        <a:p>
          <a:r>
            <a:rPr lang="en-US" dirty="0"/>
            <a:t>They were tested and found to be so effective they are now legislated and a mandated building code requirement in many parts of Canada (starting in BC)</a:t>
          </a:r>
        </a:p>
      </dgm:t>
    </dgm:pt>
    <dgm:pt modelId="{41E46B7E-70C1-4BC9-A46A-27819F15BC21}" type="parTrans" cxnId="{AE4EE91A-E4C4-4D25-A306-AEA17FCB6752}">
      <dgm:prSet/>
      <dgm:spPr/>
      <dgm:t>
        <a:bodyPr/>
        <a:lstStyle/>
        <a:p>
          <a:endParaRPr lang="en-US"/>
        </a:p>
      </dgm:t>
    </dgm:pt>
    <dgm:pt modelId="{2A31EE85-75DA-4A3B-9862-7A9A4E413DF1}" type="sibTrans" cxnId="{AE4EE91A-E4C4-4D25-A306-AEA17FCB6752}">
      <dgm:prSet/>
      <dgm:spPr/>
      <dgm:t>
        <a:bodyPr/>
        <a:lstStyle/>
        <a:p>
          <a:endParaRPr lang="en-US"/>
        </a:p>
      </dgm:t>
    </dgm:pt>
    <dgm:pt modelId="{77755964-C932-453C-AB4E-2EA3E63558F8}">
      <dgm:prSet/>
      <dgm:spPr/>
      <dgm:t>
        <a:bodyPr/>
        <a:lstStyle/>
        <a:p>
          <a:r>
            <a:rPr lang="en-US" dirty="0"/>
            <a:t>In the U.S., these codes are creeping down the coast to WA, OR and CA in the past few years.  More to come, stay tuned.</a:t>
          </a:r>
        </a:p>
      </dgm:t>
    </dgm:pt>
    <dgm:pt modelId="{6E06BB76-BCAC-4B2A-A39D-48D06CF0A046}" type="parTrans" cxnId="{36D37EF1-D6C9-481A-8A69-4F61F4B358EB}">
      <dgm:prSet/>
      <dgm:spPr/>
      <dgm:t>
        <a:bodyPr/>
        <a:lstStyle/>
        <a:p>
          <a:endParaRPr lang="en-US"/>
        </a:p>
      </dgm:t>
    </dgm:pt>
    <dgm:pt modelId="{F53B7936-77F3-4F90-94CF-17E3B200C05A}" type="sibTrans" cxnId="{36D37EF1-D6C9-481A-8A69-4F61F4B358EB}">
      <dgm:prSet/>
      <dgm:spPr/>
      <dgm:t>
        <a:bodyPr/>
        <a:lstStyle/>
        <a:p>
          <a:endParaRPr lang="en-US"/>
        </a:p>
      </dgm:t>
    </dgm:pt>
    <dgm:pt modelId="{53C70B55-E7CF-4C6B-8AF8-18331CB64D2E}" type="pres">
      <dgm:prSet presAssocID="{50ECF02E-1C32-42CD-9F37-956537687084}" presName="root" presStyleCnt="0">
        <dgm:presLayoutVars>
          <dgm:dir/>
          <dgm:resizeHandles val="exact"/>
        </dgm:presLayoutVars>
      </dgm:prSet>
      <dgm:spPr/>
    </dgm:pt>
    <dgm:pt modelId="{CB36EE5F-13DF-450F-B044-C0C31D990284}" type="pres">
      <dgm:prSet presAssocID="{FF69A0D9-D933-4C63-AA37-AA87B6107078}" presName="compNode" presStyleCnt="0"/>
      <dgm:spPr/>
    </dgm:pt>
    <dgm:pt modelId="{D00F89AF-3842-4A5B-9776-684C9E17F3FE}" type="pres">
      <dgm:prSet presAssocID="{FF69A0D9-D933-4C63-AA37-AA87B6107078}" presName="bgRect" presStyleLbl="bgShp" presStyleIdx="0" presStyleCnt="4"/>
      <dgm:spPr/>
    </dgm:pt>
    <dgm:pt modelId="{92C9D848-DEA8-4D90-88F1-4E374C9B5062}" type="pres">
      <dgm:prSet presAssocID="{FF69A0D9-D933-4C63-AA37-AA87B61070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571E2260-B0ED-4E34-AC17-87B8C9EBD1E5}" type="pres">
      <dgm:prSet presAssocID="{FF69A0D9-D933-4C63-AA37-AA87B6107078}" presName="spaceRect" presStyleCnt="0"/>
      <dgm:spPr/>
    </dgm:pt>
    <dgm:pt modelId="{FFA769C3-07B9-498B-822C-4D37A818BF1A}" type="pres">
      <dgm:prSet presAssocID="{FF69A0D9-D933-4C63-AA37-AA87B6107078}" presName="parTx" presStyleLbl="revTx" presStyleIdx="0" presStyleCnt="4">
        <dgm:presLayoutVars>
          <dgm:chMax val="0"/>
          <dgm:chPref val="0"/>
        </dgm:presLayoutVars>
      </dgm:prSet>
      <dgm:spPr/>
    </dgm:pt>
    <dgm:pt modelId="{20E2B759-75C3-4914-B066-E7675A1ECD80}" type="pres">
      <dgm:prSet presAssocID="{DD31AF41-AC7C-429C-8A70-337A3D547945}" presName="sibTrans" presStyleCnt="0"/>
      <dgm:spPr/>
    </dgm:pt>
    <dgm:pt modelId="{7C776B65-6880-4FD3-A672-4034A1FDCD08}" type="pres">
      <dgm:prSet presAssocID="{90953249-6DD5-49DD-A176-6192C020FE4B}" presName="compNode" presStyleCnt="0"/>
      <dgm:spPr/>
    </dgm:pt>
    <dgm:pt modelId="{09217B86-A3C1-4167-929D-991B9398EAF5}" type="pres">
      <dgm:prSet presAssocID="{90953249-6DD5-49DD-A176-6192C020FE4B}" presName="bgRect" presStyleLbl="bgShp" presStyleIdx="1" presStyleCnt="4"/>
      <dgm:spPr/>
    </dgm:pt>
    <dgm:pt modelId="{03CB3A8F-2B77-4100-AE1B-C793C5885C3A}" type="pres">
      <dgm:prSet presAssocID="{90953249-6DD5-49DD-A176-6192C020FE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808E8AC-A49A-4568-B740-EFB5BB7EB381}" type="pres">
      <dgm:prSet presAssocID="{90953249-6DD5-49DD-A176-6192C020FE4B}" presName="spaceRect" presStyleCnt="0"/>
      <dgm:spPr/>
    </dgm:pt>
    <dgm:pt modelId="{92DF118E-1636-4733-8F1F-C9429C8F2208}" type="pres">
      <dgm:prSet presAssocID="{90953249-6DD5-49DD-A176-6192C020FE4B}" presName="parTx" presStyleLbl="revTx" presStyleIdx="1" presStyleCnt="4">
        <dgm:presLayoutVars>
          <dgm:chMax val="0"/>
          <dgm:chPref val="0"/>
        </dgm:presLayoutVars>
      </dgm:prSet>
      <dgm:spPr/>
    </dgm:pt>
    <dgm:pt modelId="{60AF1B31-4194-43CC-8636-E0FCDB08690A}" type="pres">
      <dgm:prSet presAssocID="{BBB6E9B1-3B86-4FDC-991D-90DBEDBE7C28}" presName="sibTrans" presStyleCnt="0"/>
      <dgm:spPr/>
    </dgm:pt>
    <dgm:pt modelId="{0ED55AE0-5484-4623-9F92-2F59A726A658}" type="pres">
      <dgm:prSet presAssocID="{C1424B65-F019-4347-94BD-57ABACD73902}" presName="compNode" presStyleCnt="0"/>
      <dgm:spPr/>
    </dgm:pt>
    <dgm:pt modelId="{2299129D-F8A9-4F5F-931B-770CCD559BB2}" type="pres">
      <dgm:prSet presAssocID="{C1424B65-F019-4347-94BD-57ABACD73902}" presName="bgRect" presStyleLbl="bgShp" presStyleIdx="2" presStyleCnt="4"/>
      <dgm:spPr/>
    </dgm:pt>
    <dgm:pt modelId="{89CBB8D9-0AB6-4CED-A557-F937A9FD4DFD}" type="pres">
      <dgm:prSet presAssocID="{C1424B65-F019-4347-94BD-57ABACD7390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Extinguisher"/>
        </a:ext>
      </dgm:extLst>
    </dgm:pt>
    <dgm:pt modelId="{6AEF52D2-88F4-42C4-B306-3254B3A8DA42}" type="pres">
      <dgm:prSet presAssocID="{C1424B65-F019-4347-94BD-57ABACD73902}" presName="spaceRect" presStyleCnt="0"/>
      <dgm:spPr/>
    </dgm:pt>
    <dgm:pt modelId="{40FC6D62-219C-4E81-83BD-F51F39A31A05}" type="pres">
      <dgm:prSet presAssocID="{C1424B65-F019-4347-94BD-57ABACD73902}" presName="parTx" presStyleLbl="revTx" presStyleIdx="2" presStyleCnt="4">
        <dgm:presLayoutVars>
          <dgm:chMax val="0"/>
          <dgm:chPref val="0"/>
        </dgm:presLayoutVars>
      </dgm:prSet>
      <dgm:spPr/>
    </dgm:pt>
    <dgm:pt modelId="{3567BB56-72F6-4C06-A3CA-C6318A1698B8}" type="pres">
      <dgm:prSet presAssocID="{2A31EE85-75DA-4A3B-9862-7A9A4E413DF1}" presName="sibTrans" presStyleCnt="0"/>
      <dgm:spPr/>
    </dgm:pt>
    <dgm:pt modelId="{3618CEEA-245F-42BC-BF6D-5DC45BADCBA1}" type="pres">
      <dgm:prSet presAssocID="{77755964-C932-453C-AB4E-2EA3E63558F8}" presName="compNode" presStyleCnt="0"/>
      <dgm:spPr/>
    </dgm:pt>
    <dgm:pt modelId="{AF362A1B-D680-437B-90FC-593D1CC5DB33}" type="pres">
      <dgm:prSet presAssocID="{77755964-C932-453C-AB4E-2EA3E63558F8}" presName="bgRect" presStyleLbl="bgShp" presStyleIdx="3" presStyleCnt="4"/>
      <dgm:spPr/>
    </dgm:pt>
    <dgm:pt modelId="{70E9B655-BE2A-4E30-A330-422F0D5F9C1F}" type="pres">
      <dgm:prSet presAssocID="{77755964-C932-453C-AB4E-2EA3E63558F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EB0D1B9-A9E0-48C8-BC3D-3A23B934B286}" type="pres">
      <dgm:prSet presAssocID="{77755964-C932-453C-AB4E-2EA3E63558F8}" presName="spaceRect" presStyleCnt="0"/>
      <dgm:spPr/>
    </dgm:pt>
    <dgm:pt modelId="{602EB2A6-1539-4FA4-99BB-9FDD8D5608ED}" type="pres">
      <dgm:prSet presAssocID="{77755964-C932-453C-AB4E-2EA3E63558F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11AC917-0E7A-4728-B2AE-F303B3CFFF01}" type="presOf" srcId="{77755964-C932-453C-AB4E-2EA3E63558F8}" destId="{602EB2A6-1539-4FA4-99BB-9FDD8D5608ED}" srcOrd="0" destOrd="0" presId="urn:microsoft.com/office/officeart/2018/2/layout/IconVerticalSolidList"/>
    <dgm:cxn modelId="{AE4EE91A-E4C4-4D25-A306-AEA17FCB6752}" srcId="{50ECF02E-1C32-42CD-9F37-956537687084}" destId="{C1424B65-F019-4347-94BD-57ABACD73902}" srcOrd="2" destOrd="0" parTransId="{41E46B7E-70C1-4BC9-A46A-27819F15BC21}" sibTransId="{2A31EE85-75DA-4A3B-9862-7A9A4E413DF1}"/>
    <dgm:cxn modelId="{1292E62D-D9F5-4C36-B0AA-09E581D51E70}" srcId="{50ECF02E-1C32-42CD-9F37-956537687084}" destId="{FF69A0D9-D933-4C63-AA37-AA87B6107078}" srcOrd="0" destOrd="0" parTransId="{65EDFEFF-BFA9-488F-A679-35EEDC72FA47}" sibTransId="{DD31AF41-AC7C-429C-8A70-337A3D547945}"/>
    <dgm:cxn modelId="{2F8F0A8E-ED90-4A49-ACA3-0823E3623252}" srcId="{50ECF02E-1C32-42CD-9F37-956537687084}" destId="{90953249-6DD5-49DD-A176-6192C020FE4B}" srcOrd="1" destOrd="0" parTransId="{73A76FC9-80B3-4A9B-BCC7-4CC62F4BAE6E}" sibTransId="{BBB6E9B1-3B86-4FDC-991D-90DBEDBE7C28}"/>
    <dgm:cxn modelId="{95E0A6C1-BD97-4EC8-909B-9098006D12C8}" type="presOf" srcId="{FF69A0D9-D933-4C63-AA37-AA87B6107078}" destId="{FFA769C3-07B9-498B-822C-4D37A818BF1A}" srcOrd="0" destOrd="0" presId="urn:microsoft.com/office/officeart/2018/2/layout/IconVerticalSolidList"/>
    <dgm:cxn modelId="{C93B1BD3-7B2E-484B-91D4-B7F7ACA5286B}" type="presOf" srcId="{90953249-6DD5-49DD-A176-6192C020FE4B}" destId="{92DF118E-1636-4733-8F1F-C9429C8F2208}" srcOrd="0" destOrd="0" presId="urn:microsoft.com/office/officeart/2018/2/layout/IconVerticalSolidList"/>
    <dgm:cxn modelId="{229C9FE6-9C1F-4E40-B5EB-0E9D3DF9A39C}" type="presOf" srcId="{50ECF02E-1C32-42CD-9F37-956537687084}" destId="{53C70B55-E7CF-4C6B-8AF8-18331CB64D2E}" srcOrd="0" destOrd="0" presId="urn:microsoft.com/office/officeart/2018/2/layout/IconVerticalSolidList"/>
    <dgm:cxn modelId="{D682F4E9-FFE4-4E34-B9E4-0741C82CDAF7}" type="presOf" srcId="{C1424B65-F019-4347-94BD-57ABACD73902}" destId="{40FC6D62-219C-4E81-83BD-F51F39A31A05}" srcOrd="0" destOrd="0" presId="urn:microsoft.com/office/officeart/2018/2/layout/IconVerticalSolidList"/>
    <dgm:cxn modelId="{36D37EF1-D6C9-481A-8A69-4F61F4B358EB}" srcId="{50ECF02E-1C32-42CD-9F37-956537687084}" destId="{77755964-C932-453C-AB4E-2EA3E63558F8}" srcOrd="3" destOrd="0" parTransId="{6E06BB76-BCAC-4B2A-A39D-48D06CF0A046}" sibTransId="{F53B7936-77F3-4F90-94CF-17E3B200C05A}"/>
    <dgm:cxn modelId="{2A360EB4-DA0E-4306-8F52-34B9C2B9224A}" type="presParOf" srcId="{53C70B55-E7CF-4C6B-8AF8-18331CB64D2E}" destId="{CB36EE5F-13DF-450F-B044-C0C31D990284}" srcOrd="0" destOrd="0" presId="urn:microsoft.com/office/officeart/2018/2/layout/IconVerticalSolidList"/>
    <dgm:cxn modelId="{70FE8F6C-392C-4927-84BB-E33CC7C06EE0}" type="presParOf" srcId="{CB36EE5F-13DF-450F-B044-C0C31D990284}" destId="{D00F89AF-3842-4A5B-9776-684C9E17F3FE}" srcOrd="0" destOrd="0" presId="urn:microsoft.com/office/officeart/2018/2/layout/IconVerticalSolidList"/>
    <dgm:cxn modelId="{75FC4A59-3DEB-47FF-ADE1-607D597CCD9A}" type="presParOf" srcId="{CB36EE5F-13DF-450F-B044-C0C31D990284}" destId="{92C9D848-DEA8-4D90-88F1-4E374C9B5062}" srcOrd="1" destOrd="0" presId="urn:microsoft.com/office/officeart/2018/2/layout/IconVerticalSolidList"/>
    <dgm:cxn modelId="{720F1237-2477-4273-B5EF-88FFE6F50A45}" type="presParOf" srcId="{CB36EE5F-13DF-450F-B044-C0C31D990284}" destId="{571E2260-B0ED-4E34-AC17-87B8C9EBD1E5}" srcOrd="2" destOrd="0" presId="urn:microsoft.com/office/officeart/2018/2/layout/IconVerticalSolidList"/>
    <dgm:cxn modelId="{4B0F378E-1756-451B-A857-CA4F2EDA185D}" type="presParOf" srcId="{CB36EE5F-13DF-450F-B044-C0C31D990284}" destId="{FFA769C3-07B9-498B-822C-4D37A818BF1A}" srcOrd="3" destOrd="0" presId="urn:microsoft.com/office/officeart/2018/2/layout/IconVerticalSolidList"/>
    <dgm:cxn modelId="{4D9FA95C-93CE-47CB-84AB-DD6EA8A95030}" type="presParOf" srcId="{53C70B55-E7CF-4C6B-8AF8-18331CB64D2E}" destId="{20E2B759-75C3-4914-B066-E7675A1ECD80}" srcOrd="1" destOrd="0" presId="urn:microsoft.com/office/officeart/2018/2/layout/IconVerticalSolidList"/>
    <dgm:cxn modelId="{E680549E-34B7-485E-912B-178D99BE654C}" type="presParOf" srcId="{53C70B55-E7CF-4C6B-8AF8-18331CB64D2E}" destId="{7C776B65-6880-4FD3-A672-4034A1FDCD08}" srcOrd="2" destOrd="0" presId="urn:microsoft.com/office/officeart/2018/2/layout/IconVerticalSolidList"/>
    <dgm:cxn modelId="{ED7EA3EF-1C84-40CF-800D-83055EABAF97}" type="presParOf" srcId="{7C776B65-6880-4FD3-A672-4034A1FDCD08}" destId="{09217B86-A3C1-4167-929D-991B9398EAF5}" srcOrd="0" destOrd="0" presId="urn:microsoft.com/office/officeart/2018/2/layout/IconVerticalSolidList"/>
    <dgm:cxn modelId="{B2C8CD5F-C424-4771-8841-A157981572F1}" type="presParOf" srcId="{7C776B65-6880-4FD3-A672-4034A1FDCD08}" destId="{03CB3A8F-2B77-4100-AE1B-C793C5885C3A}" srcOrd="1" destOrd="0" presId="urn:microsoft.com/office/officeart/2018/2/layout/IconVerticalSolidList"/>
    <dgm:cxn modelId="{3A456321-8AD7-4FC6-A45F-81064F5FEED1}" type="presParOf" srcId="{7C776B65-6880-4FD3-A672-4034A1FDCD08}" destId="{9808E8AC-A49A-4568-B740-EFB5BB7EB381}" srcOrd="2" destOrd="0" presId="urn:microsoft.com/office/officeart/2018/2/layout/IconVerticalSolidList"/>
    <dgm:cxn modelId="{18F11AF2-A174-4C55-9E2B-747B96AB53B7}" type="presParOf" srcId="{7C776B65-6880-4FD3-A672-4034A1FDCD08}" destId="{92DF118E-1636-4733-8F1F-C9429C8F2208}" srcOrd="3" destOrd="0" presId="urn:microsoft.com/office/officeart/2018/2/layout/IconVerticalSolidList"/>
    <dgm:cxn modelId="{03426082-FFBF-48F2-A9F2-484D9567E454}" type="presParOf" srcId="{53C70B55-E7CF-4C6B-8AF8-18331CB64D2E}" destId="{60AF1B31-4194-43CC-8636-E0FCDB08690A}" srcOrd="3" destOrd="0" presId="urn:microsoft.com/office/officeart/2018/2/layout/IconVerticalSolidList"/>
    <dgm:cxn modelId="{54C4BB93-4FA0-4109-822A-78462FD1F486}" type="presParOf" srcId="{53C70B55-E7CF-4C6B-8AF8-18331CB64D2E}" destId="{0ED55AE0-5484-4623-9F92-2F59A726A658}" srcOrd="4" destOrd="0" presId="urn:microsoft.com/office/officeart/2018/2/layout/IconVerticalSolidList"/>
    <dgm:cxn modelId="{C33CA074-BFF0-46C0-A3ED-FD0C2FD5B0B4}" type="presParOf" srcId="{0ED55AE0-5484-4623-9F92-2F59A726A658}" destId="{2299129D-F8A9-4F5F-931B-770CCD559BB2}" srcOrd="0" destOrd="0" presId="urn:microsoft.com/office/officeart/2018/2/layout/IconVerticalSolidList"/>
    <dgm:cxn modelId="{A7736BFE-7895-4DAC-B3D2-5CC2B38830DF}" type="presParOf" srcId="{0ED55AE0-5484-4623-9F92-2F59A726A658}" destId="{89CBB8D9-0AB6-4CED-A557-F937A9FD4DFD}" srcOrd="1" destOrd="0" presId="urn:microsoft.com/office/officeart/2018/2/layout/IconVerticalSolidList"/>
    <dgm:cxn modelId="{6BAC659A-38A3-4146-9B52-02A3C65FAAB7}" type="presParOf" srcId="{0ED55AE0-5484-4623-9F92-2F59A726A658}" destId="{6AEF52D2-88F4-42C4-B306-3254B3A8DA42}" srcOrd="2" destOrd="0" presId="urn:microsoft.com/office/officeart/2018/2/layout/IconVerticalSolidList"/>
    <dgm:cxn modelId="{8ED2943E-CAAB-40F6-A88B-BB32CED7765B}" type="presParOf" srcId="{0ED55AE0-5484-4623-9F92-2F59A726A658}" destId="{40FC6D62-219C-4E81-83BD-F51F39A31A05}" srcOrd="3" destOrd="0" presId="urn:microsoft.com/office/officeart/2018/2/layout/IconVerticalSolidList"/>
    <dgm:cxn modelId="{CFACE4DE-C6BA-46C7-8678-BB8625E06E2D}" type="presParOf" srcId="{53C70B55-E7CF-4C6B-8AF8-18331CB64D2E}" destId="{3567BB56-72F6-4C06-A3CA-C6318A1698B8}" srcOrd="5" destOrd="0" presId="urn:microsoft.com/office/officeart/2018/2/layout/IconVerticalSolidList"/>
    <dgm:cxn modelId="{3BAA7E2E-70A7-4DA9-9448-FA9BBD0B600B}" type="presParOf" srcId="{53C70B55-E7CF-4C6B-8AF8-18331CB64D2E}" destId="{3618CEEA-245F-42BC-BF6D-5DC45BADCBA1}" srcOrd="6" destOrd="0" presId="urn:microsoft.com/office/officeart/2018/2/layout/IconVerticalSolidList"/>
    <dgm:cxn modelId="{D9AB6B1D-BC40-49A1-B0FC-031016A56704}" type="presParOf" srcId="{3618CEEA-245F-42BC-BF6D-5DC45BADCBA1}" destId="{AF362A1B-D680-437B-90FC-593D1CC5DB33}" srcOrd="0" destOrd="0" presId="urn:microsoft.com/office/officeart/2018/2/layout/IconVerticalSolidList"/>
    <dgm:cxn modelId="{C5821464-CD76-4F24-A6BD-470FBF55BC5E}" type="presParOf" srcId="{3618CEEA-245F-42BC-BF6D-5DC45BADCBA1}" destId="{70E9B655-BE2A-4E30-A330-422F0D5F9C1F}" srcOrd="1" destOrd="0" presId="urn:microsoft.com/office/officeart/2018/2/layout/IconVerticalSolidList"/>
    <dgm:cxn modelId="{89AF2DEA-F311-452E-A0F1-FFD6E2C2F442}" type="presParOf" srcId="{3618CEEA-245F-42BC-BF6D-5DC45BADCBA1}" destId="{4EB0D1B9-A9E0-48C8-BC3D-3A23B934B286}" srcOrd="2" destOrd="0" presId="urn:microsoft.com/office/officeart/2018/2/layout/IconVerticalSolidList"/>
    <dgm:cxn modelId="{4C46E7F5-DC06-4B46-8167-1E1B215B118D}" type="presParOf" srcId="{3618CEEA-245F-42BC-BF6D-5DC45BADCBA1}" destId="{602EB2A6-1539-4FA4-99BB-9FDD8D5608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F89AF-3842-4A5B-9776-684C9E17F3FE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9D848-DEA8-4D90-88F1-4E374C9B5062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769C3-07B9-498B-822C-4D37A818BF1A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Wood rainscreens have been used throughout Europe and Japan for many centuries.</a:t>
          </a:r>
        </a:p>
      </dsp:txBody>
      <dsp:txXfrm>
        <a:off x="1429899" y="2442"/>
        <a:ext cx="5083704" cy="1238008"/>
      </dsp:txXfrm>
    </dsp:sp>
    <dsp:sp modelId="{09217B86-A3C1-4167-929D-991B9398EAF5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B3A8F-2B77-4100-AE1B-C793C5885C3A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F118E-1636-4733-8F1F-C9429C8F220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Wood rainscreens have been in use for residential designs throughout Canada for several decades</a:t>
          </a:r>
          <a:r>
            <a:rPr lang="en-US" sz="1700" i="1" kern="1200" dirty="0"/>
            <a:t>.</a:t>
          </a:r>
          <a:endParaRPr lang="en-US" sz="1700" kern="1200" dirty="0"/>
        </a:p>
      </dsp:txBody>
      <dsp:txXfrm>
        <a:off x="1429899" y="1549953"/>
        <a:ext cx="5083704" cy="1238008"/>
      </dsp:txXfrm>
    </dsp:sp>
    <dsp:sp modelId="{2299129D-F8A9-4F5F-931B-770CCD559BB2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BB8D9-0AB6-4CED-A557-F937A9FD4DFD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C6D62-219C-4E81-83BD-F51F39A31A05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They were tested and found to be so effective they are now legislated and a mandated building code requirement in many parts of Canada (starting in BC)</a:t>
          </a:r>
        </a:p>
      </dsp:txBody>
      <dsp:txXfrm>
        <a:off x="1429899" y="3097464"/>
        <a:ext cx="5083704" cy="1238008"/>
      </dsp:txXfrm>
    </dsp:sp>
    <dsp:sp modelId="{AF362A1B-D680-437B-90FC-593D1CC5DB33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9B655-BE2A-4E30-A330-422F0D5F9C1F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EB2A6-1539-4FA4-99BB-9FDD8D5608ED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the U.S., these codes are creeping down the coast to WA, OR and CA in the past few years.  More to come, stay tuned.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D8D5-1848-4346-B092-B4C5DA1B509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9CFB-7DE3-4DAF-A219-9E0DC824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0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1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5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0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2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1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1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91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3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5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4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7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2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5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70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drivers for rainscreen specs are-</a:t>
            </a:r>
          </a:p>
          <a:p>
            <a:endParaRPr lang="en-US" dirty="0"/>
          </a:p>
          <a:p>
            <a:r>
              <a:rPr lang="en-US" dirty="0"/>
              <a:t>The biggest buzzword we heard repeatedly at IBS was “health” and “healthy”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3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ever seen anything like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2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E9CFB-7DE3-4DAF-A219-9E0DC82478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625D-BD91-4284-B21A-8A11717C1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5A343-9E94-4864-B8D0-8DCA2476D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794B5-D6C7-464D-AD13-805D9A5B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783C-0753-4CCF-996B-DB2B64FD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C163-DEB2-4E4B-86D2-D67C73E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28E-2C55-45B0-87D4-F9DE17CD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42528-C40E-462A-91DC-2BCD68457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3079-B60A-4050-B0C1-5428F06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8DC-194C-4CB1-9DF7-74811F52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DD358-10A8-4272-831E-6CB8DCD7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4C0FE-9E79-4AF3-A3B2-501532D23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1DF2F-40EE-4554-BED8-C6498F9A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7012C-C444-40EF-9171-FE18AB5C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3BE9-980A-4614-A23F-F9B1F8AB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EBD9-2F1F-443F-B0BE-8CF6BA6B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C2F1-C7A0-401D-8417-C6DAB3C6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4CACE-F9CC-4650-B499-135E4800D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1C6E7-34A6-4225-BD1B-6C3D6A4C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5B0BA-046B-48F1-9DAD-65844B3F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1C87-7373-4F69-AA2A-AACFD3F6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FD50-8E21-42C9-88DE-EF309ADC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DD8D8-CDA1-40EB-805B-7B09B73F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3CAEB-5BA5-4C5D-94A6-1A86A180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A445-9D3C-4AAF-97AA-51EEEA61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AF2F-15C2-4063-902F-BA317B00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544A-59F7-46D3-9D05-0E037E80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0D3F-99C5-494F-BE91-C8B7418F9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27819-F334-4A8C-8DCE-48CBD8A67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C4783-844A-45C7-A6B5-2FD26BDC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C7284-AB23-426D-8184-47257332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9D122-1D94-4C16-82F1-14597E63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A4F5-01A6-4B06-BD08-4F2952CE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26AD-F364-44CD-9AE9-E65247592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80B5-20BA-4133-B960-C0B1E563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1430A-ED2D-4F10-B51E-D9F2987F7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0B481-0306-401E-95F5-C54F57454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68311-D8D6-4D10-AE4F-E6F69A28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AEE79-4BC6-4526-AE78-3CB8A420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1B956-D0BE-448A-8E46-73E0212F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603B-CDFD-4EDB-8BE4-412988FB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978CA-41C8-44FF-9727-DF05F5AF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F96ED-1834-4010-AE7B-03F3C680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0BF19-D65B-4E40-8A06-E909EC1C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3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A1228-F43E-411D-8475-183C7184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06CF1-6E2E-4AFD-8225-4C05368F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7DC3-A976-4B0F-BB28-D0296872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7666-9CB7-4CEF-8467-6E3FCE8E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2FBE-DB20-47BB-9E96-BED60549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0BFDC-DD35-4412-8FB8-AEAB5AC02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381B1-5CE1-434C-82E0-2CAC05B4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8691B-B6D6-4448-8A58-A28BAE2C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47094-EB88-4C32-AEC6-6C2F3AB2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9942-7CDF-4048-B035-9B413517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24F22-D75C-42ED-B1CD-0E96012AF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11C90-5394-4D29-8A4A-394E22742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0A250-1E25-4968-A24B-7A684472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6D986-A3E9-4477-B505-2C79A813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D9937-A21D-402F-80A4-B0343EDF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B4256-59DC-4E64-9D8F-8A1645C0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7665B-24CD-4A93-A448-BA1BCE6B7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D1170-583B-4F99-8006-149337B8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A41D-3E87-4AD4-9471-CFFF5A61B94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DE673-FAC5-4B6C-89DF-6A3442F38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D1E8-741E-40C6-A078-705EE377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68B6-810C-4174-886A-A3016D72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averdedecking.com/wood-rainscreen-201-course-registration?hsCtaTracking=12065350-9922-48f7-af9e-3c14b9b38172%7Cb2bc5f87-268b-4659-be6c-e232983d999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C91066A-83FA-40BC-8640-A0E12962F04C}"/>
              </a:ext>
            </a:extLst>
          </p:cNvPr>
          <p:cNvSpPr/>
          <p:nvPr/>
        </p:nvSpPr>
        <p:spPr>
          <a:xfrm>
            <a:off x="4815840" y="935914"/>
            <a:ext cx="2560320" cy="23102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5CF73-CA7F-42F5-A817-C63058BC7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496" y="4547161"/>
            <a:ext cx="10071008" cy="1784402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WOOD </a:t>
            </a:r>
            <a:r>
              <a:rPr lang="en-US" sz="6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RAINSCREEN 201</a:t>
            </a:r>
            <a:b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PROFESSIONAL TRAINING OUTLINE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0909F-51F6-420C-AC79-99437CE8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2860" y="1650979"/>
            <a:ext cx="2286280" cy="8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1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ECBBA2-D1B8-47C6-BEA1-FDDA9DC2B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4883022" y="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65F38-E3D1-4D15-81F9-28C5818F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Basic Wood Rainscreen Type:  </a:t>
            </a:r>
            <a:b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Wood siding with a back ventilated rainscreen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7BE3-1E45-41BD-9A88-4B1638810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832" y="2383975"/>
            <a:ext cx="5188480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Protects the exterior from weather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The system, (WRB), slicker and siding, work together to create a rainscreen.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Back ventilated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Closed joint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Non-pressure equalized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Minimal rainscreen gap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Better alternative than not having a rainscreen gap (</a:t>
            </a:r>
            <a:r>
              <a:rPr lang="en-US" sz="2000" i="1" dirty="0"/>
              <a:t>wall cavity</a:t>
            </a:r>
            <a:r>
              <a:rPr lang="en-US" sz="20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8ECE0C7-32FA-4528-915B-F71FE9E9E5E7}"/>
              </a:ext>
            </a:extLst>
          </p:cNvPr>
          <p:cNvSpPr/>
          <p:nvPr/>
        </p:nvSpPr>
        <p:spPr>
          <a:xfrm>
            <a:off x="4883022" y="4718641"/>
            <a:ext cx="8611892" cy="213539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E6EE7-D846-44AE-9732-D5C5C8D73D37}"/>
              </a:ext>
            </a:extLst>
          </p:cNvPr>
          <p:cNvSpPr txBox="1"/>
          <p:nvPr/>
        </p:nvSpPr>
        <p:spPr>
          <a:xfrm>
            <a:off x="8813688" y="4986118"/>
            <a:ext cx="3051291" cy="16004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FYI</a:t>
            </a:r>
            <a:r>
              <a:rPr lang="en-US" sz="1600" b="1" i="1" dirty="0"/>
              <a:t>:  “</a:t>
            </a:r>
            <a:r>
              <a:rPr lang="en-US" sz="1600" i="1" dirty="0"/>
              <a:t>Slicker rainscreen” by itself is not a rainscreen. The rainscreen system you see here is the WRB, the rainscreen gap formed by the Slicker and the cladding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2BF55F-76F5-4328-95C8-93EEDDF70A21}"/>
              </a:ext>
            </a:extLst>
          </p:cNvPr>
          <p:cNvSpPr/>
          <p:nvPr/>
        </p:nvSpPr>
        <p:spPr>
          <a:xfrm>
            <a:off x="0" y="1124325"/>
            <a:ext cx="267832" cy="975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computer&#10;&#10;Description automatically generated">
            <a:extLst>
              <a:ext uri="{FF2B5EF4-FFF2-40B4-BE49-F238E27FC236}">
                <a16:creationId xmlns:a16="http://schemas.microsoft.com/office/drawing/2014/main" id="{C76F635B-E1D6-4A81-A3B4-91F4353A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36" y="282388"/>
            <a:ext cx="6119864" cy="6038805"/>
          </a:xfrm>
          <a:prstGeom prst="rect">
            <a:avLst/>
          </a:pr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65F38-E3D1-4D15-81F9-28C5818F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23" y="856488"/>
            <a:ext cx="5367561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  <a:t>Basic Wood Rainscreen Type:  </a:t>
            </a:r>
            <a:b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</a:rPr>
              <a:t>Wood siding over furring strips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7BE3-1E45-41BD-9A88-4B1638810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832" y="2383975"/>
            <a:ext cx="5188480" cy="34023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Protects the exterior from weather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Back ventilated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Closed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Non-pressure equalized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Furring strips cover about 20% of the building envelope, so…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From an egress standpoint of moisture from the inside, this method is only 80% effective, by design, because of the furring strips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2BF55F-76F5-4328-95C8-93EEDDF70A21}"/>
              </a:ext>
            </a:extLst>
          </p:cNvPr>
          <p:cNvSpPr/>
          <p:nvPr/>
        </p:nvSpPr>
        <p:spPr>
          <a:xfrm>
            <a:off x="0" y="1124325"/>
            <a:ext cx="267832" cy="975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33685FB-D90D-457F-B75E-F6098CD32461}"/>
              </a:ext>
            </a:extLst>
          </p:cNvPr>
          <p:cNvSpPr/>
          <p:nvPr/>
        </p:nvSpPr>
        <p:spPr>
          <a:xfrm>
            <a:off x="428262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Protects the exterior from weather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Fully back ventilated (at top and bottom of each furring strip cavity)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Open joint – </a:t>
            </a:r>
            <a:r>
              <a:rPr lang="en-US" sz="2000" i="1" dirty="0"/>
              <a:t>because there is spacing between the siding boards, this allows for some pressure equalization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Not </a:t>
            </a:r>
            <a:r>
              <a:rPr lang="en-US" sz="2000" i="1" dirty="0"/>
              <a:t>fully </a:t>
            </a:r>
            <a:r>
              <a:rPr lang="en-US" sz="2000" dirty="0"/>
              <a:t>pressure equalized  (furring strips restrict air exchange into their ‘channels’ only)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1AAB2FA-AF05-4A7C-8943-F961DD3BF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1137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F4C0E-C1A2-4878-B0A2-C6290631E88A}"/>
              </a:ext>
            </a:extLst>
          </p:cNvPr>
          <p:cNvSpPr txBox="1"/>
          <p:nvPr/>
        </p:nvSpPr>
        <p:spPr>
          <a:xfrm>
            <a:off x="428262" y="1211541"/>
            <a:ext cx="54550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Basic Wood Rainscreen Type: </a:t>
            </a:r>
          </a:p>
          <a:p>
            <a:pPr>
              <a:spcAft>
                <a:spcPts val="600"/>
              </a:spcAft>
            </a:pP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Pura siding over furring strips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11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374904" y="856488"/>
            <a:ext cx="4992624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How Does a Well Designed Rainscreen Work?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The siding  </a:t>
            </a:r>
            <a:r>
              <a:rPr lang="en-US" sz="2000" dirty="0"/>
              <a:t>(sheds most bulk water)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Back ventilated </a:t>
            </a:r>
            <a:r>
              <a:rPr lang="en-US" sz="2000" dirty="0"/>
              <a:t>(drains)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Open joint </a:t>
            </a:r>
            <a:r>
              <a:rPr lang="en-US" sz="2000" dirty="0"/>
              <a:t>(breathes)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Pressure equalized </a:t>
            </a:r>
            <a:r>
              <a:rPr lang="en-US" sz="2000" dirty="0"/>
              <a:t>(dries quickly, better wind load performance)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These three, when combined, create the highest performance criteria for wood rainscreens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4076B8-2A8F-4B97-B172-722B911B5DFA}"/>
              </a:ext>
            </a:extLst>
          </p:cNvPr>
          <p:cNvSpPr/>
          <p:nvPr/>
        </p:nvSpPr>
        <p:spPr>
          <a:xfrm>
            <a:off x="-9144" y="1043492"/>
            <a:ext cx="262064" cy="96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FADBC3-28B5-48F7-A1D8-F816B932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770" y="91440"/>
            <a:ext cx="5301187" cy="66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374904" y="612648"/>
            <a:ext cx="4983480" cy="14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How Does a Well Designed Rainscreen Work?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“Rainscreens” </a:t>
            </a:r>
            <a:r>
              <a:rPr lang="en-US" sz="2000" dirty="0"/>
              <a:t>(not just for rain)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Back ventilated </a:t>
            </a:r>
            <a:r>
              <a:rPr lang="en-US" sz="2000" dirty="0"/>
              <a:t>(drains and vents)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Open joint </a:t>
            </a:r>
            <a:r>
              <a:rPr lang="en-US" sz="2000" dirty="0"/>
              <a:t>(better ventilation)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Pressure equalized </a:t>
            </a:r>
            <a:r>
              <a:rPr lang="en-US" sz="2000" dirty="0"/>
              <a:t>(dries quickly, better wind load performance)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Natural Energy savings </a:t>
            </a:r>
            <a:r>
              <a:rPr lang="en-US" sz="2000" dirty="0"/>
              <a:t>in cold or warm weather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A3D744-B9DE-41F8-B19F-69F66E9EFC29}"/>
              </a:ext>
            </a:extLst>
          </p:cNvPr>
          <p:cNvSpPr/>
          <p:nvPr/>
        </p:nvSpPr>
        <p:spPr>
          <a:xfrm>
            <a:off x="-1" y="989704"/>
            <a:ext cx="268941" cy="90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9921269-7DBB-42DE-9AD0-D9D476C3D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6" b="3158"/>
          <a:stretch/>
        </p:blipFill>
        <p:spPr>
          <a:xfrm>
            <a:off x="6406508" y="120314"/>
            <a:ext cx="5518875" cy="6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ypical rain screen siding detail resized 345">
            <a:extLst>
              <a:ext uri="{FF2B5EF4-FFF2-40B4-BE49-F238E27FC236}">
                <a16:creationId xmlns:a16="http://schemas.microsoft.com/office/drawing/2014/main" id="{713AF470-1DBD-493B-B895-F4230759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1" y="1160085"/>
            <a:ext cx="2785783" cy="24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78A25601-DE9E-4F5A-B3C7-A69B663AC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9959" y="1063442"/>
            <a:ext cx="2564149" cy="26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90758-EE27-4FB1-AFEE-3EC895533DF0}"/>
              </a:ext>
            </a:extLst>
          </p:cNvPr>
          <p:cNvSpPr txBox="1"/>
          <p:nvPr/>
        </p:nvSpPr>
        <p:spPr>
          <a:xfrm>
            <a:off x="2626288" y="842615"/>
            <a:ext cx="66629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Similarities of Furring Strips vs. Non-Furring Strips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/>
              <a:t>The building envelope is weatherproofed to keep the weather from entering the interior of the structure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/>
              <a:t>The outer siding keeps the weather away from the structure</a:t>
            </a:r>
          </a:p>
          <a:p>
            <a:r>
              <a:rPr lang="en-US" dirty="0"/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/>
              <a:t>The open space between the layers of the rain screen   system allows some trapped moisture to escape and creates an energy-efficient air space that acts as an insulator. This layer helps buffer the transmission of both cold and heat.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5646D1-86E4-4F8C-8B25-DABA3B0BC9B8}"/>
              </a:ext>
            </a:extLst>
          </p:cNvPr>
          <p:cNvSpPr/>
          <p:nvPr/>
        </p:nvSpPr>
        <p:spPr>
          <a:xfrm>
            <a:off x="344658" y="3959847"/>
            <a:ext cx="5450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 The furring strips restrict air flow to each individual cavity.</a:t>
            </a:r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X 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Adds material costs, labor costs and construction time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 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</a:rPr>
              <a:t> Wet furring strips are an excellent food source for mold and mildew, which may lead to rot, decay and insect damage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05F94-DF77-436A-8E22-25845827AC07}"/>
              </a:ext>
            </a:extLst>
          </p:cNvPr>
          <p:cNvSpPr/>
          <p:nvPr/>
        </p:nvSpPr>
        <p:spPr>
          <a:xfrm>
            <a:off x="5898108" y="394927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/>
              <a:t>Climate-Shield™ rain screen clips eliminate the need for furring strips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/>
              <a:t>Saves material costs, labor cost and construction time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/>
              <a:t>No furring strips eliminates a food source for mold, mildew and rot</a:t>
            </a:r>
          </a:p>
          <a:p>
            <a:r>
              <a:rPr lang="en-US" dirty="0"/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/>
              <a:t>Climate-Shield™ Clips allow free movement of air to accelerate moisture dissipation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1A1654-2877-43CF-9FD8-5B64346AD7C1}"/>
              </a:ext>
            </a:extLst>
          </p:cNvPr>
          <p:cNvSpPr/>
          <p:nvPr/>
        </p:nvSpPr>
        <p:spPr>
          <a:xfrm>
            <a:off x="-521369" y="680038"/>
            <a:ext cx="13234737" cy="621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Types of Wood for Rainscreens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9D6BD2-6C96-45AE-91B6-E1C1DBEC699D}"/>
              </a:ext>
            </a:extLst>
          </p:cNvPr>
          <p:cNvCxnSpPr/>
          <p:nvPr/>
        </p:nvCxnSpPr>
        <p:spPr>
          <a:xfrm>
            <a:off x="2490537" y="3829568"/>
            <a:ext cx="693440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355133" y="310392"/>
            <a:ext cx="11272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Types of Wood Sidings for Rainscreens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03799AB-6B89-42B4-8F29-E982A23C0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21759"/>
              </p:ext>
            </p:extLst>
          </p:nvPr>
        </p:nvGraphicFramePr>
        <p:xfrm>
          <a:off x="355134" y="1080392"/>
          <a:ext cx="11272008" cy="526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336">
                  <a:extLst>
                    <a:ext uri="{9D8B030D-6E8A-4147-A177-3AD203B41FA5}">
                      <a16:colId xmlns:a16="http://schemas.microsoft.com/office/drawing/2014/main" val="1460026595"/>
                    </a:ext>
                  </a:extLst>
                </a:gridCol>
                <a:gridCol w="3757336">
                  <a:extLst>
                    <a:ext uri="{9D8B030D-6E8A-4147-A177-3AD203B41FA5}">
                      <a16:colId xmlns:a16="http://schemas.microsoft.com/office/drawing/2014/main" val="973120432"/>
                    </a:ext>
                  </a:extLst>
                </a:gridCol>
                <a:gridCol w="3757336">
                  <a:extLst>
                    <a:ext uri="{9D8B030D-6E8A-4147-A177-3AD203B41FA5}">
                      <a16:colId xmlns:a16="http://schemas.microsoft.com/office/drawing/2014/main" val="1531581849"/>
                    </a:ext>
                  </a:extLst>
                </a:gridCol>
              </a:tblGrid>
              <a:tr h="10243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Cedar Shingles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Cedar Clapboard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Thermally Modified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21395"/>
                  </a:ext>
                </a:extLst>
              </a:tr>
              <a:tr h="26085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Ipe hardwood</a:t>
                      </a:r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Garapa hardwood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Machiche hardwood</a:t>
                      </a:r>
                    </a:p>
                    <a:p>
                      <a:pPr algn="ctr"/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84236"/>
                  </a:ext>
                </a:extLst>
              </a:tr>
            </a:tbl>
          </a:graphicData>
        </a:graphic>
      </p:graphicFrame>
      <p:pic>
        <p:nvPicPr>
          <p:cNvPr id="2050" name="Picture 2" descr="Image result for cedar shingles">
            <a:extLst>
              <a:ext uri="{FF2B5EF4-FFF2-40B4-BE49-F238E27FC236}">
                <a16:creationId xmlns:a16="http://schemas.microsoft.com/office/drawing/2014/main" id="{3C0CCBCD-47B9-409A-BF35-B113BD96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58" y="1548092"/>
            <a:ext cx="2824118" cy="18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rick building&#10;&#10;Description automatically generated">
            <a:extLst>
              <a:ext uri="{FF2B5EF4-FFF2-40B4-BE49-F238E27FC236}">
                <a16:creationId xmlns:a16="http://schemas.microsoft.com/office/drawing/2014/main" id="{E6EE5086-B9F3-48BC-A157-3D36D2C09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6672" y="1541786"/>
            <a:ext cx="3418283" cy="1880907"/>
          </a:xfrm>
          <a:prstGeom prst="rect">
            <a:avLst/>
          </a:prstGeom>
        </p:spPr>
      </p:pic>
      <p:pic>
        <p:nvPicPr>
          <p:cNvPr id="2052" name="Picture 4" descr="Image result for thermally modified wood siding">
            <a:extLst>
              <a:ext uri="{FF2B5EF4-FFF2-40B4-BE49-F238E27FC236}">
                <a16:creationId xmlns:a16="http://schemas.microsoft.com/office/drawing/2014/main" id="{335AD0CB-296E-482A-A7EE-B977FD41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817" y="1541786"/>
            <a:ext cx="3218681" cy="18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up of Ipe rain screen horizontal outside corners">
            <a:extLst>
              <a:ext uri="{FF2B5EF4-FFF2-40B4-BE49-F238E27FC236}">
                <a16:creationId xmlns:a16="http://schemas.microsoft.com/office/drawing/2014/main" id="{B82CE9F9-98B8-4982-BB29-F23C3106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58" y="4189261"/>
            <a:ext cx="2706395" cy="20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arapa rain screen installation nearing completion">
            <a:extLst>
              <a:ext uri="{FF2B5EF4-FFF2-40B4-BE49-F238E27FC236}">
                <a16:creationId xmlns:a16="http://schemas.microsoft.com/office/drawing/2014/main" id="{19AA58BA-C43E-40D8-87F6-D39D0428C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0491" y="4189261"/>
            <a:ext cx="3529938" cy="19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achiche hardwood rainscreen installation closeup">
            <a:extLst>
              <a:ext uri="{FF2B5EF4-FFF2-40B4-BE49-F238E27FC236}">
                <a16:creationId xmlns:a16="http://schemas.microsoft.com/office/drawing/2014/main" id="{112677E4-F0D8-4028-888A-EECEF847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156" y="4185470"/>
            <a:ext cx="3218681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7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rick building&#10;&#10;Description automatically generated">
            <a:extLst>
              <a:ext uri="{FF2B5EF4-FFF2-40B4-BE49-F238E27FC236}">
                <a16:creationId xmlns:a16="http://schemas.microsoft.com/office/drawing/2014/main" id="{0F8366C7-CB12-4BFC-88CF-76E2C53BE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050" name="Picture 2" descr="Image result for cedar shingles">
            <a:extLst>
              <a:ext uri="{FF2B5EF4-FFF2-40B4-BE49-F238E27FC236}">
                <a16:creationId xmlns:a16="http://schemas.microsoft.com/office/drawing/2014/main" id="{3C0CCBCD-47B9-409A-BF35-B113BD96A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1547" y="3498100"/>
            <a:ext cx="7030453" cy="335990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198388" y="610255"/>
            <a:ext cx="4561496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Types of Wood for Rainscreens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96E03-CA7E-402B-86F3-6BAE51C67A3B}"/>
              </a:ext>
            </a:extLst>
          </p:cNvPr>
          <p:cNvSpPr txBox="1"/>
          <p:nvPr/>
        </p:nvSpPr>
        <p:spPr>
          <a:xfrm>
            <a:off x="192743" y="2286000"/>
            <a:ext cx="5701848" cy="36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PROS: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Natural wood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Easy to work with, easy to paint or stain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Can be installed in a basic rainscreen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It’s beautiful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CONS: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Softwood, may dent or scratch easily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Requires periodic refinishing to last longer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Typically installed with a ‘skinny’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 rainscreen gap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Availability is dwindling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-2546556" y="1553390"/>
            <a:ext cx="1088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Cedar Shingles, Shakes and Clapboard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183F6-883A-4EC4-A996-A008977483B9}"/>
              </a:ext>
            </a:extLst>
          </p:cNvPr>
          <p:cNvSpPr/>
          <p:nvPr/>
        </p:nvSpPr>
        <p:spPr>
          <a:xfrm>
            <a:off x="-8667" y="1042416"/>
            <a:ext cx="201410" cy="88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ouse that has a sign on the side of a building&#10;&#10;Description automatically generated">
            <a:extLst>
              <a:ext uri="{FF2B5EF4-FFF2-40B4-BE49-F238E27FC236}">
                <a16:creationId xmlns:a16="http://schemas.microsoft.com/office/drawing/2014/main" id="{7B2B3B07-58B6-4F39-AD18-ABF2EC94F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2" name="Picture 11" descr="A large white building&#10;&#10;Description automatically generated">
            <a:extLst>
              <a:ext uri="{FF2B5EF4-FFF2-40B4-BE49-F238E27FC236}">
                <a16:creationId xmlns:a16="http://schemas.microsoft.com/office/drawing/2014/main" id="{9CAEAC9B-122F-4FA6-AF2F-61F0B1B03C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150895" y="3493008"/>
            <a:ext cx="7041105" cy="336499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96E03-CA7E-402B-86F3-6BAE51C67A3B}"/>
              </a:ext>
            </a:extLst>
          </p:cNvPr>
          <p:cNvSpPr txBox="1"/>
          <p:nvPr/>
        </p:nvSpPr>
        <p:spPr>
          <a:xfrm>
            <a:off x="128016" y="2279760"/>
            <a:ext cx="5656614" cy="36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PROS: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Natural wood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Easy to work with, easy to paint or stain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Can be installed in a high performance rainscreen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It’s beautiful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CONS: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Softwood, may dent or scratch easily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Requires periodic refinishing to last longer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Cedar availability is dwindling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-3004652" y="1759063"/>
            <a:ext cx="1088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Cedar Softwood Siding boards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3ACAE8-00BE-48E8-9FF7-23FDD1F4174D}"/>
              </a:ext>
            </a:extLst>
          </p:cNvPr>
          <p:cNvSpPr/>
          <p:nvPr/>
        </p:nvSpPr>
        <p:spPr>
          <a:xfrm>
            <a:off x="270329" y="872870"/>
            <a:ext cx="5371987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Types of Wood for Rainscreens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C12E3-D48A-4F74-84E1-DBA4A86EFA3B}"/>
              </a:ext>
            </a:extLst>
          </p:cNvPr>
          <p:cNvSpPr/>
          <p:nvPr/>
        </p:nvSpPr>
        <p:spPr>
          <a:xfrm>
            <a:off x="-8667" y="1022684"/>
            <a:ext cx="218236" cy="78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rick building&#10;&#10;Description automatically generated">
            <a:extLst>
              <a:ext uri="{FF2B5EF4-FFF2-40B4-BE49-F238E27FC236}">
                <a16:creationId xmlns:a16="http://schemas.microsoft.com/office/drawing/2014/main" id="{CB369CBF-134F-423E-BC8A-166FD96D0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884" y="10"/>
            <a:ext cx="7283116" cy="348064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view of a house&#10;&#10;Description automatically generated">
            <a:extLst>
              <a:ext uri="{FF2B5EF4-FFF2-40B4-BE49-F238E27FC236}">
                <a16:creationId xmlns:a16="http://schemas.microsoft.com/office/drawing/2014/main" id="{459EC354-98F2-43D3-9F67-CD3667053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453" y="3542734"/>
            <a:ext cx="7066547" cy="331526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171036" y="667311"/>
            <a:ext cx="5371987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Types of Wood for Rainscreens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96E03-CA7E-402B-86F3-6BAE51C67A3B}"/>
              </a:ext>
            </a:extLst>
          </p:cNvPr>
          <p:cNvSpPr txBox="1"/>
          <p:nvPr/>
        </p:nvSpPr>
        <p:spPr>
          <a:xfrm>
            <a:off x="139683" y="2335700"/>
            <a:ext cx="5298979" cy="36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PROS: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Naturally beautiful, real wood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Less expansion and contraction than ‘regular’ wood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Can be installed in many rainscreen designs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ThermoWood</a:t>
            </a:r>
            <a:r>
              <a:rPr lang="en-US" sz="2200" dirty="0"/>
              <a:t> process makes the wood more durable and stable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CONS: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Slightly more brittle after modification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Turns gray faster than non-modified woods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-2577663" y="1614006"/>
            <a:ext cx="1088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Thermally Modified Wood Siding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6C272-0FD6-4D97-8ADE-C2727AF1006C}"/>
              </a:ext>
            </a:extLst>
          </p:cNvPr>
          <p:cNvSpPr/>
          <p:nvPr/>
        </p:nvSpPr>
        <p:spPr>
          <a:xfrm>
            <a:off x="-8668" y="1110554"/>
            <a:ext cx="29670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E0F36-29B8-4B6E-82C2-5087524B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1308"/>
            <a:ext cx="9144000" cy="2840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  <a:t>SECTION 1: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  <a:t>What Is and Why Use Wood Rainscreen</a:t>
            </a:r>
            <a:br>
              <a:rPr lang="en-US" sz="5400" dirty="0"/>
            </a:b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DA8F-ED6B-418E-B066-7883A2B2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478" y="4434475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Definitions, History, Drivers, and Benefits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20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that has a sign on the side of a road&#10;&#10;Description automatically generated">
            <a:extLst>
              <a:ext uri="{FF2B5EF4-FFF2-40B4-BE49-F238E27FC236}">
                <a16:creationId xmlns:a16="http://schemas.microsoft.com/office/drawing/2014/main" id="{ED93BF94-E566-4F98-8121-70F49D271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7718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5304" y="921623"/>
            <a:ext cx="5252067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Types of Wood for Rainscreens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96E03-CA7E-402B-86F3-6BAE51C67A3B}"/>
              </a:ext>
            </a:extLst>
          </p:cNvPr>
          <p:cNvSpPr txBox="1"/>
          <p:nvPr/>
        </p:nvSpPr>
        <p:spPr>
          <a:xfrm>
            <a:off x="75304" y="2272372"/>
            <a:ext cx="5486393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PROS: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Naturally beautiful hardwoods – many species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Exceptionally durable and insect resistant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Can be installed in many rainscreen designs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Can be pre-finished to deepen and ‘blend’ the appearance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Can be allowed to ‘silver out’ without effecting the longevity of the siding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CONS: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Requires periodic refinishing to maintain a ‘like new’ wood look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-244784" y="1733671"/>
            <a:ext cx="525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High Density Hardwood Siding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DDDA9-7DD8-41C6-B7E6-1538EA9842B0}"/>
              </a:ext>
            </a:extLst>
          </p:cNvPr>
          <p:cNvSpPr/>
          <p:nvPr/>
        </p:nvSpPr>
        <p:spPr>
          <a:xfrm>
            <a:off x="-9144" y="1124325"/>
            <a:ext cx="177593" cy="653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5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building with a wooden pole&#10;&#10;Description automatically generated">
            <a:extLst>
              <a:ext uri="{FF2B5EF4-FFF2-40B4-BE49-F238E27FC236}">
                <a16:creationId xmlns:a16="http://schemas.microsoft.com/office/drawing/2014/main" id="{BB2EC21D-689E-49C1-BCBB-46828F863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051864" cy="6857990"/>
          </a:xfrm>
          <a:prstGeom prst="rect">
            <a:avLst/>
          </a:prstGeom>
        </p:spPr>
      </p:pic>
      <p:pic>
        <p:nvPicPr>
          <p:cNvPr id="9" name="Picture 8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F08F80FB-8D69-49E4-A95B-DAE0589C3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118" y="10"/>
            <a:ext cx="605188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4810924" y="2453928"/>
            <a:ext cx="2570152" cy="15813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Types of Wood for Rainscreens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567818" y="3554779"/>
            <a:ext cx="108842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Ipe High Density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Hardwood Siding</a:t>
            </a:r>
          </a:p>
        </p:txBody>
      </p:sp>
    </p:spTree>
    <p:extLst>
      <p:ext uri="{BB962C8B-B14F-4D97-AF65-F5344CB8AC3E}">
        <p14:creationId xmlns:p14="http://schemas.microsoft.com/office/powerpoint/2010/main" val="89099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large brick building&#10;&#10;Description automatically generated">
            <a:extLst>
              <a:ext uri="{FF2B5EF4-FFF2-40B4-BE49-F238E27FC236}">
                <a16:creationId xmlns:a16="http://schemas.microsoft.com/office/drawing/2014/main" id="{BA8361D0-E41B-42DD-900D-E21284AA76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5" descr="An old barn in a field&#10;&#10;Description automatically generated">
            <a:extLst>
              <a:ext uri="{FF2B5EF4-FFF2-40B4-BE49-F238E27FC236}">
                <a16:creationId xmlns:a16="http://schemas.microsoft.com/office/drawing/2014/main" id="{F67ECCBD-A7E4-45E5-8CCE-5FC762F89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4739003" y="2480777"/>
            <a:ext cx="2701097" cy="1408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Types of Wood for Rainscreens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4341310" y="3673094"/>
            <a:ext cx="350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Garapa High Density Hardwood Siding</a:t>
            </a:r>
          </a:p>
        </p:txBody>
      </p:sp>
    </p:spTree>
    <p:extLst>
      <p:ext uri="{BB962C8B-B14F-4D97-AF65-F5344CB8AC3E}">
        <p14:creationId xmlns:p14="http://schemas.microsoft.com/office/powerpoint/2010/main" val="26835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4EA2DC33-C67C-4091-9855-F60CB2177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942" y="-289452"/>
            <a:ext cx="6610569" cy="7436904"/>
          </a:xfrm>
          <a:prstGeom prst="rect">
            <a:avLst/>
          </a:prstGeom>
        </p:spPr>
      </p:pic>
      <p:pic>
        <p:nvPicPr>
          <p:cNvPr id="5" name="Picture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3285177D-7AA1-4F9F-9A9A-AAB248013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055090" y="-1077736"/>
            <a:ext cx="7294525" cy="79357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4717568" y="3681542"/>
            <a:ext cx="2756861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080808"/>
                </a:solidFill>
                <a:ea typeface="+mj-ea"/>
                <a:cs typeface="+mj-cs"/>
              </a:rPr>
              <a:t>FSC® Certified </a:t>
            </a:r>
            <a:r>
              <a:rPr lang="en-US" sz="2400" b="1" kern="1200" dirty="0" err="1">
                <a:solidFill>
                  <a:srgbClr val="080808"/>
                </a:solidFill>
                <a:ea typeface="+mj-ea"/>
                <a:cs typeface="+mj-cs"/>
              </a:rPr>
              <a:t>Machiche</a:t>
            </a:r>
            <a:r>
              <a:rPr lang="en-US" sz="2400" b="1" kern="1200" dirty="0">
                <a:solidFill>
                  <a:srgbClr val="080808"/>
                </a:solidFill>
                <a:ea typeface="+mj-ea"/>
                <a:cs typeface="+mj-cs"/>
              </a:rPr>
              <a:t> High Density Hardwood Siding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4623250" y="3176458"/>
            <a:ext cx="2851179" cy="1601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Types of Wood for Rainscreens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658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&#10;&#10;Description automatically generated">
            <a:extLst>
              <a:ext uri="{FF2B5EF4-FFF2-40B4-BE49-F238E27FC236}">
                <a16:creationId xmlns:a16="http://schemas.microsoft.com/office/drawing/2014/main" id="{6DB42668-3C14-4CB7-9CC4-0F4BF63BE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914288" y="4206765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Types of Wood for Rainscreens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7693887" y="5123793"/>
            <a:ext cx="4498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FSC® Certified Garapa and FSC® Certified Machiche High Density Hardwood Siding</a:t>
            </a:r>
          </a:p>
        </p:txBody>
      </p:sp>
    </p:spTree>
    <p:extLst>
      <p:ext uri="{BB962C8B-B14F-4D97-AF65-F5344CB8AC3E}">
        <p14:creationId xmlns:p14="http://schemas.microsoft.com/office/powerpoint/2010/main" val="334095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E0F36-29B8-4B6E-82C2-5087524B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717" y="2082601"/>
            <a:ext cx="10371220" cy="2840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  <a:t>SECTION 3: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  <a:t>Why Use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  <a:t>Trespa Pura NFC® Cladding</a:t>
            </a:r>
            <a:br>
              <a:rPr lang="en-US" sz="5400" dirty="0"/>
            </a:b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DA8F-ED6B-418E-B066-7883A2B2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478" y="4434475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Materials, Finishes, Benefits and Facts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2797D74-EF58-4D38-A154-4260CC354D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099" y="5414148"/>
            <a:ext cx="5049801" cy="7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6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23859" y="1182102"/>
            <a:ext cx="6561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Benefits of the  Trespa Pura Cladding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358901" y="2161823"/>
            <a:ext cx="6307560" cy="4299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100" b="1" dirty="0"/>
              <a:t>The warm look of wood without the usual maintenance.</a:t>
            </a:r>
          </a:p>
          <a:p>
            <a:r>
              <a:rPr lang="en-US" sz="3100" b="1" dirty="0"/>
              <a:t>Available in 8 wood décor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Trespa is an HPL (</a:t>
            </a:r>
            <a:r>
              <a:rPr lang="en-US" sz="3500" i="1" dirty="0"/>
              <a:t>High Pressure Laminate</a:t>
            </a:r>
            <a:r>
              <a:rPr lang="en-US" sz="3500" dirty="0"/>
              <a:t>) with a natural fiber core (</a:t>
            </a:r>
            <a:r>
              <a:rPr lang="en-US" sz="3500" i="1" dirty="0"/>
              <a:t>NFC</a:t>
            </a:r>
            <a:r>
              <a:rPr lang="en-US" sz="3500" dirty="0"/>
              <a:t>)</a:t>
            </a:r>
          </a:p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Every Trespa panel undergoes over 100 tests during the manufacturing process</a:t>
            </a:r>
          </a:p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Electron Beam Curing makes the finish color fast</a:t>
            </a:r>
          </a:p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Meets Higher Test Standards than required (</a:t>
            </a:r>
            <a:r>
              <a:rPr lang="en-US" sz="3500" i="1" dirty="0"/>
              <a:t>See MDS sheet on our website for details</a:t>
            </a:r>
            <a:r>
              <a:rPr lang="en-US" sz="3500" dirty="0"/>
              <a:t>)</a:t>
            </a:r>
          </a:p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Exceptionally easy to maintain – soap and water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0F23CFC7-B7C0-418E-AAEA-50041DA5B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5264BC-0203-4A9F-A499-0F38D7D14725}"/>
              </a:ext>
            </a:extLst>
          </p:cNvPr>
          <p:cNvSpPr/>
          <p:nvPr/>
        </p:nvSpPr>
        <p:spPr>
          <a:xfrm>
            <a:off x="511891" y="281997"/>
            <a:ext cx="5585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Why Use Trespa</a:t>
            </a:r>
          </a:p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Pura Cladding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122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9BFF0-112F-4EE9-87D4-B0B6FB187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4" y="618570"/>
            <a:ext cx="3867662" cy="1193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E371E-25A8-4121-B021-1CB04E031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090" y="678576"/>
            <a:ext cx="3797714" cy="1069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3DC37-B508-4D50-92FF-6AC2A75DC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39" y="2819483"/>
            <a:ext cx="3798470" cy="1172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D642D-A2D6-43AF-A098-9E0E8DFE0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25" y="5108758"/>
            <a:ext cx="3772498" cy="1071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FD730-9319-41F7-8870-68F473C4F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886" y="4944326"/>
            <a:ext cx="3606228" cy="1389284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8197608" y="791973"/>
            <a:ext cx="3316275" cy="3353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ea typeface="+mj-ea"/>
                <a:cs typeface="+mj-cs"/>
              </a:rPr>
              <a:t>What’s so Special about </a:t>
            </a:r>
            <a:r>
              <a:rPr lang="en-US" sz="2400" b="1" kern="1200" dirty="0" err="1">
                <a:solidFill>
                  <a:srgbClr val="FFFFFF"/>
                </a:solidFill>
                <a:ea typeface="+mj-ea"/>
                <a:cs typeface="+mj-cs"/>
              </a:rPr>
              <a:t>Trespa</a:t>
            </a:r>
            <a:r>
              <a:rPr lang="en-US" sz="2400" b="1" kern="1200" dirty="0">
                <a:solidFill>
                  <a:srgbClr val="FFFFFF"/>
                </a:solidFill>
                <a:ea typeface="+mj-ea"/>
                <a:cs typeface="+mj-cs"/>
              </a:rPr>
              <a:t> Pura?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FAA91F-FA30-4BBA-822A-20B2044B49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173" y="2685648"/>
            <a:ext cx="3465903" cy="167879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DC939-9AF9-4626-A39E-3C1B23222FA5}"/>
              </a:ext>
            </a:extLst>
          </p:cNvPr>
          <p:cNvSpPr/>
          <p:nvPr/>
        </p:nvSpPr>
        <p:spPr>
          <a:xfrm>
            <a:off x="8231165" y="4865698"/>
            <a:ext cx="4049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warm look of wood without the usual maintenance.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7BA472-9520-46E3-9835-A9AA98490D93}"/>
              </a:ext>
            </a:extLst>
          </p:cNvPr>
          <p:cNvSpPr/>
          <p:nvPr/>
        </p:nvSpPr>
        <p:spPr>
          <a:xfrm>
            <a:off x="7173465" y="1608430"/>
            <a:ext cx="5585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 </a:t>
            </a:r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Pura Cladding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6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347954" y="2537736"/>
            <a:ext cx="3958389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Available in 8 wood décor options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DA802-D60D-4D94-93B4-5DF0107E0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1564105"/>
            <a:ext cx="7537704" cy="35543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4B6A37-AB65-4E03-9F9D-776C700CF508}"/>
              </a:ext>
            </a:extLst>
          </p:cNvPr>
          <p:cNvSpPr/>
          <p:nvPr/>
        </p:nvSpPr>
        <p:spPr>
          <a:xfrm>
            <a:off x="-624790" y="1025496"/>
            <a:ext cx="5585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Why Use 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Pura Cladding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58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546351" y="115771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Black, Mill Finish or other matching color trim, screws and accessories</a:t>
            </a:r>
            <a:endParaRPr lang="en-US" sz="3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836F2-106E-47AE-9F36-66680187D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575" y="2493690"/>
            <a:ext cx="3410087" cy="40839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CAD901FA-E967-43DF-8BAD-071228A9A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38" y="3429000"/>
            <a:ext cx="5765975" cy="16900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321D60-6545-458A-8142-D33D13EE04E4}"/>
              </a:ext>
            </a:extLst>
          </p:cNvPr>
          <p:cNvSpPr/>
          <p:nvPr/>
        </p:nvSpPr>
        <p:spPr>
          <a:xfrm>
            <a:off x="2209800" y="6177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 </a:t>
            </a:r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Pura Cladding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9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89C834-2AE3-4D27-8F0C-3EB54EEF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61" y="5838270"/>
            <a:ext cx="34747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i="1" dirty="0"/>
              <a:t>Original wood rainscreen on a stave church in Urnes, Norway,</a:t>
            </a:r>
            <a:br>
              <a:rPr lang="en-US" sz="1600" i="1" dirty="0"/>
            </a:br>
            <a:r>
              <a:rPr lang="en-US" sz="1600" i="1" dirty="0"/>
              <a:t> built circa 1180 AD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0D52-B00D-4989-B49B-62052742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609220" cy="3820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/>
            <a:r>
              <a:rPr lang="en-US" sz="2000" dirty="0"/>
              <a:t>A rainscreen, by definition, is a </a:t>
            </a:r>
            <a:r>
              <a:rPr lang="en-US" sz="2000" b="1" dirty="0"/>
              <a:t>system </a:t>
            </a:r>
            <a:r>
              <a:rPr lang="en-US" sz="2000" dirty="0"/>
              <a:t>not a single product, that helps protect the building envelope (</a:t>
            </a:r>
            <a:r>
              <a:rPr lang="en-US" sz="2000" i="1" dirty="0"/>
              <a:t>exterior</a:t>
            </a:r>
            <a:r>
              <a:rPr lang="en-US" sz="2000" dirty="0"/>
              <a:t>) from weather.  </a:t>
            </a:r>
          </a:p>
          <a:p>
            <a:pPr marL="457200"/>
            <a:r>
              <a:rPr lang="en-US" sz="2000" dirty="0"/>
              <a:t>The passive insulation layer between the cladding and the envelope (</a:t>
            </a:r>
            <a:r>
              <a:rPr lang="en-US" sz="2000" i="1" dirty="0"/>
              <a:t>the wall cavity or rainscreen gap</a:t>
            </a:r>
            <a:r>
              <a:rPr lang="en-US" sz="2000" dirty="0"/>
              <a:t>) is where the magic happens.</a:t>
            </a:r>
          </a:p>
          <a:p>
            <a:pPr marL="457200"/>
            <a:r>
              <a:rPr lang="en-US" sz="2000" dirty="0"/>
              <a:t>Different rainscreen approaches perform differently.</a:t>
            </a:r>
          </a:p>
          <a:p>
            <a:pPr marL="457200"/>
            <a:r>
              <a:rPr lang="en-US" sz="2000" dirty="0"/>
              <a:t>Proper flashing and appropriate WRB’s (</a:t>
            </a:r>
            <a:r>
              <a:rPr lang="en-US" sz="2000" i="1" dirty="0"/>
              <a:t>weather resistive barriers</a:t>
            </a:r>
            <a:r>
              <a:rPr lang="en-US" sz="2000" dirty="0"/>
              <a:t>) are </a:t>
            </a:r>
            <a:r>
              <a:rPr lang="en-US" sz="2000" b="1" dirty="0"/>
              <a:t>more important than ever</a:t>
            </a:r>
            <a:r>
              <a:rPr lang="en-US" sz="1800" b="1" dirty="0"/>
              <a:t>. </a:t>
            </a:r>
          </a:p>
          <a:p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n old brick building&#10;&#10;Description automatically generated">
            <a:extLst>
              <a:ext uri="{FF2B5EF4-FFF2-40B4-BE49-F238E27FC236}">
                <a16:creationId xmlns:a16="http://schemas.microsoft.com/office/drawing/2014/main" id="{444A9CB1-E0BC-4E72-81ED-31B4DFE28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C5F990-08BF-45E9-92EA-AF4D0CFE7770}"/>
              </a:ext>
            </a:extLst>
          </p:cNvPr>
          <p:cNvSpPr txBox="1"/>
          <p:nvPr/>
        </p:nvSpPr>
        <p:spPr>
          <a:xfrm>
            <a:off x="-8039" y="945245"/>
            <a:ext cx="685461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Is A Rainscreen and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Should I Know About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5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red, orange&#10;&#10;Description automatically generated">
            <a:extLst>
              <a:ext uri="{FF2B5EF4-FFF2-40B4-BE49-F238E27FC236}">
                <a16:creationId xmlns:a16="http://schemas.microsoft.com/office/drawing/2014/main" id="{6D56505B-4A65-4CCC-B8C9-D446CA3B3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8197445" y="4567806"/>
            <a:ext cx="3501189" cy="1734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Shown here in Royal Mahogany.</a:t>
            </a:r>
            <a:endParaRPr lang="en-US" sz="32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8022020" y="430311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 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Trespa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229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C00CE5-BCFF-4498-93CA-E3905F4CB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24"/>
          <a:stretch/>
        </p:blipFill>
        <p:spPr>
          <a:xfrm>
            <a:off x="-281209" y="0"/>
            <a:ext cx="12473209" cy="685800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8197446" y="4667655"/>
            <a:ext cx="3501189" cy="1734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Shown here in</a:t>
            </a:r>
          </a:p>
          <a:p>
            <a:pPr algn="ctr"/>
            <a:r>
              <a:rPr lang="en-US" sz="3200" dirty="0"/>
              <a:t>Aged Ash.</a:t>
            </a:r>
            <a:endParaRPr lang="en-US" sz="32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8022029" y="4567806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Trespa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62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next to the building&#10;&#10;Description automatically generated">
            <a:extLst>
              <a:ext uri="{FF2B5EF4-FFF2-40B4-BE49-F238E27FC236}">
                <a16:creationId xmlns:a16="http://schemas.microsoft.com/office/drawing/2014/main" id="{C13202BE-0F16-49B8-B838-72C507BE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63053"/>
            <a:ext cx="12192000" cy="8021053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8089715" y="4723076"/>
            <a:ext cx="3501189" cy="1734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Shown Here in Classic Oak.</a:t>
            </a:r>
            <a:endParaRPr lang="en-US" sz="32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8022020" y="4206765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 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Trespa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629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CA0BF972-AA3B-4E14-A331-B735AA1657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473792"/>
          </a:xfrm>
          <a:prstGeom prst="rect">
            <a:avLst/>
          </a:prstGeom>
        </p:spPr>
      </p:pic>
      <p:sp>
        <p:nvSpPr>
          <p:cNvPr id="3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7914289" y="4762386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Shown Here 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Slate Ebony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824400" y="4091754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7589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red brick building&#10;&#10;Description automatically generated">
            <a:extLst>
              <a:ext uri="{FF2B5EF4-FFF2-40B4-BE49-F238E27FC236}">
                <a16:creationId xmlns:a16="http://schemas.microsoft.com/office/drawing/2014/main" id="{9B7B99B1-DA3E-4967-8A85-F0559C0CF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8022020" y="4623420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Shown Here 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Romantic Walnut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914289" y="3990937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525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next to a window&#10;&#10;Description automatically generated">
            <a:extLst>
              <a:ext uri="{FF2B5EF4-FFF2-40B4-BE49-F238E27FC236}">
                <a16:creationId xmlns:a16="http://schemas.microsoft.com/office/drawing/2014/main" id="{E7516899-D507-46D3-8B1F-FF13E17F3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8022020" y="466981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Shown Here 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Siberian Larch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914289" y="388536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156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ck building&#10;&#10;Description automatically generated">
            <a:extLst>
              <a:ext uri="{FF2B5EF4-FFF2-40B4-BE49-F238E27FC236}">
                <a16:creationId xmlns:a16="http://schemas.microsoft.com/office/drawing/2014/main" id="{D956E5AC-54C0-44F6-858A-7923D826B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8022020" y="4567806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Shown Here 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Tropical </a:t>
            </a:r>
            <a:r>
              <a:rPr lang="en-US" sz="3600" b="1" dirty="0" err="1">
                <a:ea typeface="+mj-ea"/>
                <a:cs typeface="+mj-cs"/>
              </a:rPr>
              <a:t>Ipe</a:t>
            </a:r>
            <a:endParaRPr lang="en-US" sz="3600" b="1" dirty="0">
              <a:ea typeface="+mj-ea"/>
              <a:cs typeface="+mj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914289" y="3878847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6894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white building&#10;&#10;Description automatically generated">
            <a:extLst>
              <a:ext uri="{FF2B5EF4-FFF2-40B4-BE49-F238E27FC236}">
                <a16:creationId xmlns:a16="http://schemas.microsoft.com/office/drawing/2014/main" id="{8E2C12E0-115F-428F-8790-028479B3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6253"/>
            <a:ext cx="12191980" cy="6954253"/>
          </a:xfrm>
          <a:prstGeom prst="rect">
            <a:avLst/>
          </a:prstGeom>
        </p:spPr>
      </p:pic>
      <p:sp>
        <p:nvSpPr>
          <p:cNvPr id="6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49AB5-7DE5-43CD-BEA1-ADB11C96A747}"/>
              </a:ext>
            </a:extLst>
          </p:cNvPr>
          <p:cNvSpPr txBox="1"/>
          <p:nvPr/>
        </p:nvSpPr>
        <p:spPr>
          <a:xfrm>
            <a:off x="8022020" y="4551210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Shown Here 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>
                <a:ea typeface="+mj-ea"/>
                <a:cs typeface="+mj-cs"/>
              </a:rPr>
              <a:t>Mystic Cedar</a:t>
            </a:r>
            <a:endParaRPr lang="en-US" sz="3600" b="1" dirty="0">
              <a:ea typeface="+mj-ea"/>
              <a:cs typeface="+mj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7914289" y="387900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Pura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Cladding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996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2118717" y="4692650"/>
            <a:ext cx="85085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 Use </a:t>
            </a:r>
            <a:r>
              <a:rPr lang="en-US" sz="3600" b="1" kern="12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Trespa</a:t>
            </a:r>
            <a:r>
              <a:rPr lang="en-US" sz="3600" b="1" kern="1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Pura Cladding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6" descr="Trespa Pura with Climate-Shield CST1 Rainscreen system section detail">
            <a:extLst>
              <a:ext uri="{FF2B5EF4-FFF2-40B4-BE49-F238E27FC236}">
                <a16:creationId xmlns:a16="http://schemas.microsoft.com/office/drawing/2014/main" id="{AB8A4365-84D0-4A45-874A-EF333ACFD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4003040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espa Pura with Climate-Shield CST1 Rainscreen system">
            <a:extLst>
              <a:ext uri="{FF2B5EF4-FFF2-40B4-BE49-F238E27FC236}">
                <a16:creationId xmlns:a16="http://schemas.microsoft.com/office/drawing/2014/main" id="{BCF3A3F8-8519-4B6F-A532-A83B71C4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093465" y="10"/>
            <a:ext cx="4003040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14E6758-F0D2-46E9-92A3-6601F6398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6928" y="10"/>
            <a:ext cx="4005072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641753"/>
            <a:ext cx="1128382" cy="847206"/>
            <a:chOff x="8183879" y="1000124"/>
            <a:chExt cx="1562267" cy="1172973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0F4C0E-C1A2-4878-B0A2-C6290631E88A}"/>
              </a:ext>
            </a:extLst>
          </p:cNvPr>
          <p:cNvSpPr txBox="1"/>
          <p:nvPr/>
        </p:nvSpPr>
        <p:spPr>
          <a:xfrm>
            <a:off x="1366374" y="5286814"/>
            <a:ext cx="97628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Installs easily with traditional wood furring strips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or our Climate-Shield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A7ACB-7164-4028-B9B9-249A56B11871}"/>
              </a:ext>
            </a:extLst>
          </p:cNvPr>
          <p:cNvSpPr/>
          <p:nvPr/>
        </p:nvSpPr>
        <p:spPr>
          <a:xfrm>
            <a:off x="10407316" y="4476354"/>
            <a:ext cx="1443789" cy="127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1256600" y="1108099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Installs easily with traditional wood furring strips or Climate-Shield System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21D60-6545-458A-8142-D33D13EE04E4}"/>
              </a:ext>
            </a:extLst>
          </p:cNvPr>
          <p:cNvSpPr/>
          <p:nvPr/>
        </p:nvSpPr>
        <p:spPr>
          <a:xfrm>
            <a:off x="2209800" y="6177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 </a:t>
            </a:r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Trespa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Pura Cladding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8ECCEB-CA5F-4136-980D-C3D55B728E7B}"/>
              </a:ext>
            </a:extLst>
          </p:cNvPr>
          <p:cNvSpPr/>
          <p:nvPr/>
        </p:nvSpPr>
        <p:spPr>
          <a:xfrm>
            <a:off x="642384" y="2717476"/>
            <a:ext cx="54333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FURRING STRIPS EVERYWHERE METHOD</a:t>
            </a:r>
          </a:p>
          <a:p>
            <a:endParaRPr lang="en-US" sz="2400" b="1" u="sng" dirty="0"/>
          </a:p>
          <a:p>
            <a:r>
              <a:rPr lang="en-US" sz="2400" b="1" dirty="0"/>
              <a:t>For Trim: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Hardwood furring strips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Delta Façade Tape</a:t>
            </a:r>
          </a:p>
          <a:p>
            <a:endParaRPr lang="en-US" sz="2400" dirty="0"/>
          </a:p>
          <a:p>
            <a:r>
              <a:rPr lang="en-US" sz="2400" b="1" dirty="0"/>
              <a:t>For Field Siding: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Hardwood furring strips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Delta Façade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Trespa</a:t>
            </a:r>
            <a:r>
              <a:rPr lang="en-US" sz="2400" dirty="0"/>
              <a:t> Universal Clips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EA767-FE4D-42BA-B013-559305A4A783}"/>
              </a:ext>
            </a:extLst>
          </p:cNvPr>
          <p:cNvSpPr/>
          <p:nvPr/>
        </p:nvSpPr>
        <p:spPr>
          <a:xfrm>
            <a:off x="6826527" y="2751910"/>
            <a:ext cx="52167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CLIMATE-SHIELD METHOD</a:t>
            </a:r>
          </a:p>
          <a:p>
            <a:endParaRPr lang="en-US" sz="2400" b="1" u="sng" dirty="0"/>
          </a:p>
          <a:p>
            <a:r>
              <a:rPr lang="en-US" sz="2400" b="1" dirty="0"/>
              <a:t>For Trim Only: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Hardwood furring strips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Delta Façade Tape</a:t>
            </a:r>
          </a:p>
          <a:p>
            <a:endParaRPr lang="en-US" sz="2400" dirty="0"/>
          </a:p>
          <a:p>
            <a:r>
              <a:rPr lang="en-US" sz="2400" b="1" dirty="0"/>
              <a:t>For Field Siding: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CS8 8’ Starter 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CST1 Clips</a:t>
            </a:r>
          </a:p>
        </p:txBody>
      </p:sp>
    </p:spTree>
    <p:extLst>
      <p:ext uri="{BB962C8B-B14F-4D97-AF65-F5344CB8AC3E}">
        <p14:creationId xmlns:p14="http://schemas.microsoft.com/office/powerpoint/2010/main" val="236212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6547909" y="212948"/>
            <a:ext cx="5197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What is a Rainscreen?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alcoa building pittsburgh">
            <a:extLst>
              <a:ext uri="{FF2B5EF4-FFF2-40B4-BE49-F238E27FC236}">
                <a16:creationId xmlns:a16="http://schemas.microsoft.com/office/drawing/2014/main" id="{12B1DD8E-AD1A-49A2-AF3D-DC8E14AE8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6167848" y="1379513"/>
            <a:ext cx="5900275" cy="4098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first rainscreen design in the U.S. was the Alcoa Building, built in Pittsburgh in the 1950s.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It has aluminum cladding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 back ventilated rainscreen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And a 12” rainscreen gap (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exterior wall cavity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90751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E6C2C5-D866-4968-A5F3-05EA85A78AC7}"/>
              </a:ext>
            </a:extLst>
          </p:cNvPr>
          <p:cNvSpPr txBox="1"/>
          <p:nvPr/>
        </p:nvSpPr>
        <p:spPr>
          <a:xfrm>
            <a:off x="243730" y="4764138"/>
            <a:ext cx="113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Are you ready?  </a:t>
            </a:r>
            <a:r>
              <a:rPr lang="en-US" sz="2400" b="1" dirty="0">
                <a:hlinkClick r:id="rId2"/>
              </a:rPr>
              <a:t>Please Proceed To The Test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0E8D3-51C4-4900-92FC-065236056753}"/>
              </a:ext>
            </a:extLst>
          </p:cNvPr>
          <p:cNvSpPr txBox="1"/>
          <p:nvPr/>
        </p:nvSpPr>
        <p:spPr>
          <a:xfrm>
            <a:off x="5039258" y="969808"/>
            <a:ext cx="1718626" cy="166808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74625" cmpd="thinThick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 OF SECTION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FF6DAA-3074-4772-A083-9AEDE3962AD5}"/>
              </a:ext>
            </a:extLst>
          </p:cNvPr>
          <p:cNvSpPr/>
          <p:nvPr/>
        </p:nvSpPr>
        <p:spPr>
          <a:xfrm>
            <a:off x="1263316" y="3247764"/>
            <a:ext cx="9950116" cy="57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Thank you for completing this online training. 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EB075-D567-49FA-87FC-CA53C1446F19}"/>
              </a:ext>
            </a:extLst>
          </p:cNvPr>
          <p:cNvSpPr txBox="1"/>
          <p:nvPr/>
        </p:nvSpPr>
        <p:spPr>
          <a:xfrm>
            <a:off x="387016" y="5821929"/>
            <a:ext cx="1141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Brought to you by General Woodcraft, Inc. New London, CT and Cotati, CA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9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666876" y="897599"/>
            <a:ext cx="401544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 Brief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Wood Rainscreen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History</a:t>
            </a:r>
            <a:endParaRPr lang="en-US" sz="4800" b="1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A49B76B-5D54-4EAD-9A2A-6136A5C52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52975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283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220938" y="1151241"/>
            <a:ext cx="4383287" cy="437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Why Rainscreen is Specified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5578502" y="1112162"/>
            <a:ext cx="6221506" cy="541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code changes, U.S. architects are paying more attention to rainscreens.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sustainable design movement in U.S. architectural circles enhanced the awareness of the benefits of a properly designed rainscreen in the architectural community.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Health, Safety and Welfare, (HSW), requirements rule the day in modern architectural learning and training, 18 credits per year.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Therefore, now rainscreens are frequently specified for both design benefits and code requirements.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Property owners and construction professionals are catching 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8A655-602B-494E-8F8A-6AC2ACD33A5F}"/>
              </a:ext>
            </a:extLst>
          </p:cNvPr>
          <p:cNvSpPr txBox="1"/>
          <p:nvPr/>
        </p:nvSpPr>
        <p:spPr>
          <a:xfrm>
            <a:off x="6096000" y="327211"/>
            <a:ext cx="465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Key Drivers: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2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82553-2F67-4D6B-B7AB-220495D12476}"/>
              </a:ext>
            </a:extLst>
          </p:cNvPr>
          <p:cNvSpPr/>
          <p:nvPr/>
        </p:nvSpPr>
        <p:spPr>
          <a:xfrm>
            <a:off x="395026" y="814083"/>
            <a:ext cx="6048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Benefits To 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Well-Designed Rainscreen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395026" y="2279018"/>
            <a:ext cx="5840238" cy="3764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Protects the exterior from wind-driven rain,  sleet, snow and other weather.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Provides an egress behind the cladding for bulk water to escape.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Allows interior moisture to egress the outside of the building envelope.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Provides a passive thermal layer in the rainscreen gap (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wall cavity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outdoor, clock, instrument, building&#10;&#10;Description automatically generated">
            <a:extLst>
              <a:ext uri="{FF2B5EF4-FFF2-40B4-BE49-F238E27FC236}">
                <a16:creationId xmlns:a16="http://schemas.microsoft.com/office/drawing/2014/main" id="{7D88329B-AD7E-47F7-8C8C-903684818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" r="14489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143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48490-1E9F-44D3-8355-75BC29738799}"/>
              </a:ext>
            </a:extLst>
          </p:cNvPr>
          <p:cNvSpPr txBox="1"/>
          <p:nvPr/>
        </p:nvSpPr>
        <p:spPr>
          <a:xfrm>
            <a:off x="480803" y="2370684"/>
            <a:ext cx="6269338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structure can’t “breathe”.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Trapped moisture has no where to escape.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Leads to mold, then to rot, then to decay causing:</a:t>
            </a:r>
          </a:p>
          <a:p>
            <a:pPr marL="914400"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Health concerns</a:t>
            </a:r>
          </a:p>
          <a:p>
            <a:pPr marL="914400"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Structural issues 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Mold lawsuits are a $ Billion industry.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8" name="Picture 8" descr="Subwall rotting UNDER the cedar siding over the years and got new Hardie Plank siding in Happy Valley">
            <a:extLst>
              <a:ext uri="{FF2B5EF4-FFF2-40B4-BE49-F238E27FC236}">
                <a16:creationId xmlns:a16="http://schemas.microsoft.com/office/drawing/2014/main" id="{E099EAA3-1224-4734-A928-A4B71A236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F4C0E-C1A2-4878-B0A2-C6290631E88A}"/>
              </a:ext>
            </a:extLst>
          </p:cNvPr>
          <p:cNvSpPr txBox="1"/>
          <p:nvPr/>
        </p:nvSpPr>
        <p:spPr>
          <a:xfrm>
            <a:off x="220569" y="1026223"/>
            <a:ext cx="587543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Consequences Of Not Using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 Rainscreen</a:t>
            </a:r>
          </a:p>
        </p:txBody>
      </p:sp>
    </p:spTree>
    <p:extLst>
      <p:ext uri="{BB962C8B-B14F-4D97-AF65-F5344CB8AC3E}">
        <p14:creationId xmlns:p14="http://schemas.microsoft.com/office/powerpoint/2010/main" val="1511462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E0F36-29B8-4B6E-82C2-5087524BA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478" y="2394847"/>
            <a:ext cx="9144000" cy="2840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</a:rPr>
              <a:t>SECTION 2: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  <a:t>Different Types of </a:t>
            </a:r>
            <a:b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600" b="1" dirty="0">
                <a:latin typeface="Verdana" panose="020B0604030504040204" pitchFamily="34" charset="0"/>
                <a:ea typeface="Verdana" panose="020B0604030504040204" pitchFamily="34" charset="0"/>
              </a:rPr>
              <a:t>Wood Rainscreens</a:t>
            </a:r>
            <a:br>
              <a:rPr lang="en-US" sz="5400" dirty="0"/>
            </a:b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DA8F-ED6B-418E-B066-7883A2B2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478" y="4434475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Approaches, Materials, Features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 How They 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87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1724</Words>
  <Application>Microsoft Office PowerPoint</Application>
  <PresentationFormat>Widescreen</PresentationFormat>
  <Paragraphs>310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Verdana</vt:lpstr>
      <vt:lpstr>Wingdings</vt:lpstr>
      <vt:lpstr>Office Theme</vt:lpstr>
      <vt:lpstr>WOOD RAINSCREEN 201 PROFESSIONAL TRAINING OUTLINE </vt:lpstr>
      <vt:lpstr>SECTION 1: What Is and Why Use Wood Rainscreen </vt:lpstr>
      <vt:lpstr>Original wood rainscreen on a stave church in Urnes, Norway,  built circa 1180 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2: Different Types of  Wood Rainscreens </vt:lpstr>
      <vt:lpstr>Basic Wood Rainscreen Type:   Wood siding with a back ventilated rainscreen </vt:lpstr>
      <vt:lpstr>Basic Wood Rainscreen Type:   Wood siding over furring strips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3: Why Use Trespa Pura NFC® Cladding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RAINSCREEN 01 PROFESSIONAL TRAINING OUTLINE</dc:title>
  <dc:creator>Liza Sivek</dc:creator>
  <cp:lastModifiedBy>Christopher Nolan</cp:lastModifiedBy>
  <cp:revision>14</cp:revision>
  <dcterms:created xsi:type="dcterms:W3CDTF">2020-03-26T16:54:00Z</dcterms:created>
  <dcterms:modified xsi:type="dcterms:W3CDTF">2020-04-20T15:52:32Z</dcterms:modified>
</cp:coreProperties>
</file>